
<file path=[Content_Types].xml><?xml version="1.0" encoding="utf-8"?>
<Types xmlns="http://schemas.openxmlformats.org/package/2006/content-types">
  <Override PartName="/ppt/tableStyles.xml" ContentType="application/vnd.openxmlformats-officedocument.presentationml.tableStyles+xml"/>
  <Override PartName="/ppt/theme/themeOverride1.xml" ContentType="application/vnd.openxmlformats-officedocument.themeOverride+xml"/>
  <Override PartName="/ppt/slideLayouts/slideLayout31.xml" ContentType="application/vnd.openxmlformats-officedocument.presentationml.slideLayout+xml"/>
  <Override PartName="/ppt/slides/slide5.xml" ContentType="application/vnd.openxmlformats-officedocument.presentationml.slide+xml"/>
  <Override PartName="/ppt/notesSlides/notesSlide10.xml" ContentType="application/vnd.openxmlformats-officedocument.presentationml.notesSlide+xml"/>
  <Override PartName="/ppt/slideLayouts/slideLayout5.xml" ContentType="application/vnd.openxmlformats-officedocument.presentationml.slideLayout+xml"/>
  <Override PartName="/ppt/slides/slide20.xml" ContentType="application/vnd.openxmlformats-officedocument.presentationml.slide+xml"/>
  <Override PartName="/ppt/slideLayouts/slideLayout26.xml" ContentType="application/vnd.openxmlformats-officedocument.presentationml.slideLayout+xml"/>
  <Override PartName="/ppt/slides/slide15.xml" ContentType="application/vnd.openxmlformats-officedocument.presentationml.slide+xml"/>
  <Override PartName="/ppt/slideLayouts/slideLayout21.xml" ContentType="application/vnd.openxmlformats-officedocument.presentationml.slideLayout+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9.xml" ContentType="application/vnd.openxmlformats-officedocument.presentationml.slideLayout+xml"/>
  <Override PartName="/ppt/slides/slide10.xml" ContentType="application/vnd.openxmlformats-officedocument.presentationml.slide+xml"/>
  <Override PartName="/ppt/slideLayouts/slideLayout40.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notesSlides/notesSlide4.xml" ContentType="application/vnd.openxmlformats-officedocument.presentationml.notesSlide+xml"/>
  <Override PartName="/ppt/notesSlides/notesSlide14.xml" ContentType="application/vnd.openxmlformats-officedocument.presentationml.notesSlide+xml"/>
  <Override PartName="/ppt/theme/theme1.xml" ContentType="application/vnd.openxmlformats-officedocument.theme+xml"/>
  <Default Extension="rels" ContentType="application/vnd.openxmlformats-package.relationships+xml"/>
  <Override PartName="/ppt/slideLayouts/slideLayout14.xml" ContentType="application/vnd.openxmlformats-officedocument.presentationml.slideLayout+xml"/>
  <Override PartName="/ppt/slideLayouts/slideLayout33.xml" ContentType="application/vnd.openxmlformats-officedocument.presentationml.slideLayout+xml"/>
  <Override PartName="/ppt/slides/slide7.xml" ContentType="application/vnd.openxmlformats-officedocument.presentationml.slide+xml"/>
  <Override PartName="/ppt/slideLayouts/slideLayout7.xml" ContentType="application/vnd.openxmlformats-officedocument.presentationml.slideLayout+xml"/>
  <Override PartName="/ppt/slides/slide22.xml" ContentType="application/vnd.openxmlformats-officedocument.presentationml.slide+xml"/>
  <Override PartName="/ppt/slideLayouts/slideLayout28.xml" ContentType="application/vnd.openxmlformats-officedocument.presentationml.slideLayout+xml"/>
  <Override PartName="/ppt/notesSlides/notesSlide8.xml" ContentType="application/vnd.openxmlformats-officedocument.presentationml.notesSlide+xml"/>
  <Override PartName="/ppt/slides/slide17.xml" ContentType="application/vnd.openxmlformats-officedocument.presentationml.slide+xml"/>
  <Override PartName="/ppt/slides/slide2.xml" ContentType="application/vnd.openxmlformats-officedocument.presentationml.slide+xml"/>
  <Override PartName="/ppt/slideLayouts/slideLayout2.xml" ContentType="application/vnd.openxmlformats-officedocument.presentationml.slideLayout+xml"/>
  <Override PartName="/ppt/slideLayouts/slideLayout23.xml" ContentType="application/vnd.openxmlformats-officedocument.presentationml.slideLayout+xml"/>
  <Override PartName="/ppt/notesSlides/notesSlide6.xml" ContentType="application/vnd.openxmlformats-officedocument.presentationml.notesSlide+xml"/>
  <Override PartName="/ppt/slideMasters/slideMaster3.xml" ContentType="application/vnd.openxmlformats-officedocument.presentationml.slideMaster+xml"/>
  <Default Extension="jpeg" ContentType="image/jpeg"/>
  <Override PartName="/ppt/slides/slide12.xml" ContentType="application/vnd.openxmlformats-officedocument.presentationml.slide+xml"/>
  <Override PartName="/ppt/slideLayouts/slideLayout42.xml" ContentType="application/vnd.openxmlformats-officedocument.presentationml.slideLayout+xml"/>
  <Override PartName="/ppt/notesSlides/notesSlide1.xml" ContentType="application/vnd.openxmlformats-officedocument.presentationml.notesSlide+xml"/>
  <Override PartName="/ppt/theme/theme3.xml" ContentType="application/vnd.openxmlformats-officedocument.theme+xml"/>
  <Override PartName="/ppt/slideLayouts/slideLayout16.xml" ContentType="application/vnd.openxmlformats-officedocument.presentationml.slideLayout+xml"/>
  <Override PartName="/ppt/slideLayouts/slideLayout35.xml" ContentType="application/vnd.openxmlformats-officedocument.presentationml.slideLayout+xml"/>
  <Override PartName="/ppt/slides/slide9.xml" ContentType="application/vnd.openxmlformats-officedocument.presentationml.slide+xml"/>
  <Override PartName="/ppt/notesSlides/notesSlide11.xml" ContentType="application/vnd.openxmlformats-officedocument.presentationml.notesSlide+xml"/>
  <Override PartName="/ppt/slideLayouts/slideLayout9.xml" ContentType="application/vnd.openxmlformats-officedocument.presentationml.slideLayout+xml"/>
  <Override PartName="/ppt/slides/slide24.xml" ContentType="application/vnd.openxmlformats-officedocument.presentationml.slide+xml"/>
  <Override PartName="/ppt/slideLayouts/slideLayout11.xml" ContentType="application/vnd.openxmlformats-officedocument.presentationml.slideLayout+xml"/>
  <Override PartName="/ppt/slides/slide19.xml" ContentType="application/vnd.openxmlformats-officedocument.presentationml.slide+xml"/>
  <Override PartName="/ppt/slideLayouts/slideLayout3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25.xml" ContentType="application/vnd.openxmlformats-officedocument.presentationml.slideLayout+xml"/>
  <Default Extension="xml" ContentType="application/xml"/>
  <Override PartName="/ppt/slides/slide14.xml" ContentType="application/vnd.openxmlformats-officedocument.presentationml.slide+xml"/>
  <Override PartName="/ppt/slideLayouts/slideLayout44.xml" ContentType="application/vnd.openxmlformats-officedocument.presentationml.slideLayout+xml"/>
  <Override PartName="/docProps/core.xml" ContentType="application/vnd.openxmlformats-package.core-properties+xml"/>
  <Override PartName="/ppt/slideLayouts/slideLayout20.xml" ContentType="application/vnd.openxmlformats-officedocument.presentationml.slideLayout+xml"/>
  <Override PartName="/ppt/theme/theme5.xml" ContentType="application/vnd.openxmlformats-officedocument.theme+xml"/>
  <Override PartName="/ppt/notesSlides/notesSlide3.xml" ContentType="application/vnd.openxmlformats-officedocument.presentationml.notesSlide+xml"/>
  <Override PartName="/ppt/slideLayouts/slideLayout18.xml" ContentType="application/vnd.openxmlformats-officedocument.presentationml.slideLayout+xml"/>
  <Override PartName="/ppt/slideLayouts/slideLayout37.xml" ContentType="application/vnd.openxmlformats-officedocument.presentationml.slideLayout+xml"/>
  <Override PartName="/ppt/notesSlides/notesSlide13.xml" ContentType="application/vnd.openxmlformats-officedocument.presentationml.notesSlide+xml"/>
  <Override PartName="/ppt/slides/slide26.xml" ContentType="application/vnd.openxmlformats-officedocument.presentationml.slide+xml"/>
  <Override PartName="/ppt/slideLayouts/slideLayout13.xml" ContentType="application/vnd.openxmlformats-officedocument.presentationml.slideLayout+xml"/>
  <Override PartName="/ppt/handoutMasters/handoutMaster1.xml" ContentType="application/vnd.openxmlformats-officedocument.presentationml.handoutMaster+xml"/>
  <Override PartName="/ppt/presProps.xml" ContentType="application/vnd.openxmlformats-officedocument.presentationml.presProps+xml"/>
  <Override PartName="/ppt/slideLayouts/slideLayout32.xml" ContentType="application/vnd.openxmlformats-officedocument.presentationml.slideLayout+xml"/>
  <Override PartName="/ppt/slides/slide6.xml" ContentType="application/vnd.openxmlformats-officedocument.presentationml.slide+xml"/>
  <Override PartName="/ppt/slideLayouts/slideLayout6.xml" ContentType="application/vnd.openxmlformats-officedocument.presentationml.slideLayout+xml"/>
  <Override PartName="/ppt/slideLayouts/slideLayout27.xml" ContentType="application/vnd.openxmlformats-officedocument.presentationml.slideLayout+xml"/>
  <Override PartName="/ppt/slides/slide21.xml" ContentType="application/vnd.openxmlformats-officedocument.presentationml.slide+xml"/>
  <Override PartName="/ppt/slides/slide16.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2.xml" ContentType="application/vnd.openxmlformats-officedocument.presentationml.slideLayout+xml"/>
  <Default Extension="bin" ContentType="application/vnd.openxmlformats-officedocument.presentationml.printerSettings"/>
  <Override PartName="/ppt/slideMasters/slideMaster2.xml" ContentType="application/vnd.openxmlformats-officedocument.presentationml.slideMaster+xml"/>
  <Override PartName="/ppt/notesSlides/notesSlide5.xml" ContentType="application/vnd.openxmlformats-officedocument.presentationml.notesSlide+xml"/>
  <Override PartName="/ppt/slides/slide11.xml" ContentType="application/vnd.openxmlformats-officedocument.presentationml.slide+xml"/>
  <Override PartName="/ppt/slideLayouts/slideLayout41.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slideLayouts/slideLayout15.xml" ContentType="application/vnd.openxmlformats-officedocument.presentationml.slideLayout+xml"/>
  <Override PartName="/ppt/viewProps.xml" ContentType="application/vnd.openxmlformats-officedocument.presentationml.viewProps+xml"/>
  <Override PartName="/ppt/slideLayouts/slideLayout34.xml" ContentType="application/vnd.openxmlformats-officedocument.presentationml.slideLayout+xml"/>
  <Override PartName="/ppt/slides/slide8.xml" ContentType="application/vnd.openxmlformats-officedocument.presentationml.slide+xml"/>
  <Override PartName="/ppt/slideLayouts/slideLayout8.xml" ContentType="application/vnd.openxmlformats-officedocument.presentationml.slideLayout+xml"/>
  <Override PartName="/ppt/slideLayouts/slideLayout29.xml" ContentType="application/vnd.openxmlformats-officedocument.presentationml.slideLayout+xml"/>
  <Override PartName="/ppt/slides/slide23.xml" ContentType="application/vnd.openxmlformats-officedocument.presentationml.slide+xml"/>
  <Override PartName="/ppt/notesSlides/notesSlide9.xml" ContentType="application/vnd.openxmlformats-officedocument.presentationml.notesSlide+xml"/>
  <Override PartName="/ppt/slideLayouts/slideLayout10.xml" ContentType="application/vnd.openxmlformats-officedocument.presentationml.slideLayout+xml"/>
  <Override PartName="/ppt/slides/slide18.xml" ContentType="application/vnd.openxmlformats-officedocument.presentationml.slide+xml"/>
  <Override PartName="/ppt/slides/slide3.xml" ContentType="application/vnd.openxmlformats-officedocument.presentationml.slide+xml"/>
  <Override PartName="/ppt/slideLayouts/slideLayout3.xml" ContentType="application/vnd.openxmlformats-officedocument.presentationml.slideLayout+xml"/>
  <Override PartName="/ppt/slideLayouts/slideLayout24.xml" ContentType="application/vnd.openxmlformats-officedocument.presentationml.slideLayout+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13.xml" ContentType="application/vnd.openxmlformats-officedocument.presentationml.slide+xml"/>
  <Override PartName="/ppt/slideLayouts/slideLayout43.xml" ContentType="application/vnd.openxmlformats-officedocument.presentationml.slideLayout+xml"/>
  <Override PartName="/ppt/notesSlides/notesSlide2.xml" ContentType="application/vnd.openxmlformats-officedocument.presentationml.notesSlide+xml"/>
  <Override PartName="/ppt/theme/theme4.xml" ContentType="application/vnd.openxmlformats-officedocument.theme+xml"/>
  <Override PartName="/docProps/app.xml" ContentType="application/vnd.openxmlformats-officedocument.extended-properties+xml"/>
  <Override PartName="/ppt/slideLayouts/slideLayout17.xml" ContentType="application/vnd.openxmlformats-officedocument.presentationml.slideLayout+xml"/>
  <Override PartName="/ppt/slideLayouts/slideLayout36.xml" ContentType="application/vnd.openxmlformats-officedocument.presentationml.slideLayout+xml"/>
  <Override PartName="/ppt/notesSlides/notesSlide12.xml" ContentType="application/vnd.openxmlformats-officedocument.presentationml.notesSlide+xml"/>
  <Override PartName="/ppt/slides/slide25.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72" r:id="rId1"/>
    <p:sldMasterId id="2147483684" r:id="rId2"/>
    <p:sldMasterId id="2147483696" r:id="rId3"/>
    <p:sldMasterId id="2147483708" r:id="rId4"/>
  </p:sldMasterIdLst>
  <p:notesMasterIdLst>
    <p:notesMasterId r:id="rId31"/>
  </p:notesMasterIdLst>
  <p:handoutMasterIdLst>
    <p:handoutMasterId r:id="rId32"/>
  </p:handoutMasterIdLst>
  <p:sldIdLst>
    <p:sldId id="256" r:id="rId5"/>
    <p:sldId id="266" r:id="rId6"/>
    <p:sldId id="260" r:id="rId7"/>
    <p:sldId id="282" r:id="rId8"/>
    <p:sldId id="261" r:id="rId9"/>
    <p:sldId id="268" r:id="rId10"/>
    <p:sldId id="283" r:id="rId11"/>
    <p:sldId id="280" r:id="rId12"/>
    <p:sldId id="281" r:id="rId13"/>
    <p:sldId id="257" r:id="rId14"/>
    <p:sldId id="259" r:id="rId15"/>
    <p:sldId id="267" r:id="rId16"/>
    <p:sldId id="284" r:id="rId17"/>
    <p:sldId id="269" r:id="rId18"/>
    <p:sldId id="262" r:id="rId19"/>
    <p:sldId id="278" r:id="rId20"/>
    <p:sldId id="285" r:id="rId21"/>
    <p:sldId id="265" r:id="rId22"/>
    <p:sldId id="271" r:id="rId23"/>
    <p:sldId id="272" r:id="rId24"/>
    <p:sldId id="273" r:id="rId25"/>
    <p:sldId id="274" r:id="rId26"/>
    <p:sldId id="275" r:id="rId27"/>
    <p:sldId id="276" r:id="rId28"/>
    <p:sldId id="286" r:id="rId29"/>
    <p:sldId id="287" r:id="rId3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1pPr>
    <a:lvl2pPr marL="457200" algn="l"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2pPr>
    <a:lvl3pPr marL="914400" algn="l"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3pPr>
    <a:lvl4pPr marL="1371600" algn="l"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4pPr>
    <a:lvl5pPr marL="1828800" algn="l" rtl="0" fontAlgn="base">
      <a:spcBef>
        <a:spcPct val="0"/>
      </a:spcBef>
      <a:spcAft>
        <a:spcPct val="0"/>
      </a:spcAft>
      <a:defRPr sz="2400" kern="1200">
        <a:solidFill>
          <a:schemeClr val="tx1"/>
        </a:solidFill>
        <a:latin typeface="Arial" pitchFamily="-60" charset="0"/>
        <a:ea typeface="ＭＳ Ｐゴシック" pitchFamily="-60" charset="-128"/>
        <a:cs typeface="ＭＳ Ｐゴシック" pitchFamily="-60" charset="-128"/>
      </a:defRPr>
    </a:lvl5pPr>
    <a:lvl6pPr marL="22860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6pPr>
    <a:lvl7pPr marL="27432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7pPr>
    <a:lvl8pPr marL="32004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8pPr>
    <a:lvl9pPr marL="3657600" algn="l" defTabSz="457200" rtl="0" eaLnBrk="1" latinLnBrk="0" hangingPunct="1">
      <a:defRPr sz="2400" kern="1200">
        <a:solidFill>
          <a:schemeClr val="tx1"/>
        </a:solidFill>
        <a:latin typeface="Arial" pitchFamily="-60" charset="0"/>
        <a:ea typeface="ＭＳ Ｐゴシック" pitchFamily="-60" charset="-128"/>
        <a:cs typeface="ＭＳ Ｐゴシック" pitchFamily="-60"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59259" autoAdjust="0"/>
  </p:normalViewPr>
  <p:slideViewPr>
    <p:cSldViewPr>
      <p:cViewPr varScale="1">
        <p:scale>
          <a:sx n="64" d="100"/>
          <a:sy n="64" d="100"/>
        </p:scale>
        <p:origin x="-656"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 Type="http://schemas.openxmlformats.org/officeDocument/2006/relationships/slideMaster" Target="slideMasters/slideMaster1.xml"/><Relationship Id="rId19" Type="http://schemas.openxmlformats.org/officeDocument/2006/relationships/slide" Target="slides/slide15.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8" Type="http://schemas.openxmlformats.org/officeDocument/2006/relationships/slide" Target="slides/slide14.xml"/><Relationship Id="rId30" Type="http://schemas.openxmlformats.org/officeDocument/2006/relationships/slide" Target="slides/slide26.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045B69AC-FF35-485E-8E13-4FEFED016D59}" type="datetimeFigureOut">
              <a:rPr lang="en-US"/>
              <a:pPr>
                <a:defRPr/>
              </a:pPr>
              <a:t>2/23/10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27960056-E96A-49FD-9A18-08699052CA9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atin typeface="Arial" pitchFamily="34" charset="0"/>
                <a:ea typeface="+mn-ea"/>
                <a:cs typeface="+mn-cs"/>
              </a:defRPr>
            </a:lvl1pPr>
          </a:lstStyle>
          <a:p>
            <a:pPr>
              <a:defRPr/>
            </a:pPr>
            <a:fld id="{70D9F2B1-D4DA-4522-AB2B-6CBBABC77424}" type="datetimeFigureOut">
              <a:rPr lang="en-US"/>
              <a:pPr>
                <a:defRPr/>
              </a:pPr>
              <a:t>2/23/10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atin typeface="Arial" pitchFamily="34" charset="0"/>
                <a:ea typeface="+mn-ea"/>
                <a:cs typeface="+mn-cs"/>
              </a:defRPr>
            </a:lvl1pPr>
          </a:lstStyle>
          <a:p>
            <a:pPr>
              <a:defRPr/>
            </a:pPr>
            <a:fld id="{2917ECFB-5EE7-43AE-9C39-D75759D3E96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pitchFamily="-60" charset="-128"/>
        <a:cs typeface="ＭＳ Ｐゴシック" pitchFamily="-60" charset="-128"/>
      </a:defRPr>
    </a:lvl1pPr>
    <a:lvl2pPr marL="457200" algn="l" rtl="0" fontAlgn="base">
      <a:spcBef>
        <a:spcPct val="30000"/>
      </a:spcBef>
      <a:spcAft>
        <a:spcPct val="0"/>
      </a:spcAft>
      <a:defRPr sz="1200" kern="1200">
        <a:solidFill>
          <a:schemeClr val="tx1"/>
        </a:solidFill>
        <a:latin typeface="+mn-lt"/>
        <a:ea typeface="ＭＳ Ｐゴシック" pitchFamily="-60" charset="-128"/>
        <a:cs typeface="+mn-cs"/>
      </a:defRPr>
    </a:lvl2pPr>
    <a:lvl3pPr marL="914400" algn="l" rtl="0" fontAlgn="base">
      <a:spcBef>
        <a:spcPct val="30000"/>
      </a:spcBef>
      <a:spcAft>
        <a:spcPct val="0"/>
      </a:spcAft>
      <a:defRPr sz="1200" kern="1200">
        <a:solidFill>
          <a:schemeClr val="tx1"/>
        </a:solidFill>
        <a:latin typeface="+mn-lt"/>
        <a:ea typeface="ＭＳ Ｐゴシック" pitchFamily="-60" charset="-128"/>
        <a:cs typeface="+mn-cs"/>
      </a:defRPr>
    </a:lvl3pPr>
    <a:lvl4pPr marL="1371600" algn="l" rtl="0" fontAlgn="base">
      <a:spcBef>
        <a:spcPct val="30000"/>
      </a:spcBef>
      <a:spcAft>
        <a:spcPct val="0"/>
      </a:spcAft>
      <a:defRPr sz="1200" kern="1200">
        <a:solidFill>
          <a:schemeClr val="tx1"/>
        </a:solidFill>
        <a:latin typeface="+mn-lt"/>
        <a:ea typeface="ＭＳ Ｐゴシック" pitchFamily="-60" charset="-128"/>
        <a:cs typeface="+mn-cs"/>
      </a:defRPr>
    </a:lvl4pPr>
    <a:lvl5pPr marL="1828800" algn="l" rtl="0" fontAlgn="base">
      <a:spcBef>
        <a:spcPct val="30000"/>
      </a:spcBef>
      <a:spcAft>
        <a:spcPct val="0"/>
      </a:spcAft>
      <a:defRPr sz="1200" kern="1200">
        <a:solidFill>
          <a:schemeClr val="tx1"/>
        </a:solidFill>
        <a:latin typeface="+mn-lt"/>
        <a:ea typeface="ＭＳ Ｐゴシック" pitchFamily="-6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NIOSH study of employers, as reported by HR staff</a:t>
            </a:r>
          </a:p>
        </p:txBody>
      </p:sp>
      <p:sp>
        <p:nvSpPr>
          <p:cNvPr id="583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396DE59-8C94-4CA8-B921-631A0B47D27C}" type="slidenum">
              <a:rPr lang="en-US">
                <a:latin typeface="Arial" pitchFamily="-60" charset="0"/>
                <a:ea typeface="ＭＳ Ｐゴシック" pitchFamily="-60" charset="-128"/>
                <a:cs typeface="ＭＳ Ｐゴシック" pitchFamily="-60" charset="-128"/>
              </a:rPr>
              <a:pPr/>
              <a:t>6</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13% currently, 24% ever, 12% witness:  Workplace bullying institute – Zogby</a:t>
            </a:r>
          </a:p>
          <a:p>
            <a:pPr>
              <a:spcBef>
                <a:spcPct val="0"/>
              </a:spcBef>
            </a:pPr>
            <a:r>
              <a:rPr lang="en-US" smtClean="0"/>
              <a:t>(Nationally representative sample)</a:t>
            </a:r>
          </a:p>
          <a:p>
            <a:pPr>
              <a:spcBef>
                <a:spcPct val="0"/>
              </a:spcBef>
            </a:pPr>
            <a:endParaRPr lang="en-US" smtClean="0"/>
          </a:p>
          <a:p>
            <a:pPr>
              <a:spcBef>
                <a:spcPct val="0"/>
              </a:spcBef>
            </a:pPr>
            <a:r>
              <a:rPr lang="en-US" smtClean="0"/>
              <a:t>Bullying is 4 x more common than illegal forms of harassment</a:t>
            </a:r>
          </a:p>
          <a:p>
            <a:pPr>
              <a:spcBef>
                <a:spcPct val="0"/>
              </a:spcBef>
            </a:pPr>
            <a:endParaRPr lang="en-US" smtClean="0"/>
          </a:p>
          <a:p>
            <a:pPr>
              <a:spcBef>
                <a:spcPct val="0"/>
              </a:spcBef>
            </a:pPr>
            <a:r>
              <a:rPr lang="en-US" smtClean="0"/>
              <a:t>Women more likely to be the target of a bully</a:t>
            </a:r>
          </a:p>
          <a:p>
            <a:pPr>
              <a:spcBef>
                <a:spcPct val="0"/>
              </a:spcBef>
            </a:pPr>
            <a:r>
              <a:rPr lang="en-US" smtClean="0"/>
              <a:t>Men more likely to bully</a:t>
            </a:r>
          </a:p>
          <a:p>
            <a:pPr>
              <a:spcBef>
                <a:spcPct val="0"/>
              </a:spcBef>
            </a:pPr>
            <a:r>
              <a:rPr lang="en-US" smtClean="0"/>
              <a:t>But when women bully, they are more likely to bully another woman</a:t>
            </a:r>
          </a:p>
          <a:p>
            <a:pPr>
              <a:spcBef>
                <a:spcPct val="0"/>
              </a:spcBef>
            </a:pPr>
            <a:endParaRPr lang="en-US" smtClean="0"/>
          </a:p>
          <a:p>
            <a:pPr>
              <a:spcBef>
                <a:spcPct val="0"/>
              </a:spcBef>
            </a:pPr>
            <a:r>
              <a:rPr lang="en-US" smtClean="0"/>
              <a:t> </a:t>
            </a:r>
          </a:p>
          <a:p>
            <a:pPr>
              <a:spcBef>
                <a:spcPct val="0"/>
              </a:spcBef>
            </a:pPr>
            <a:r>
              <a:rPr lang="en-US" smtClean="0"/>
              <a:t>Higher studies I’ve seen:</a:t>
            </a:r>
          </a:p>
          <a:p>
            <a:pPr>
              <a:spcBef>
                <a:spcPct val="0"/>
              </a:spcBef>
            </a:pPr>
            <a:endParaRPr lang="en-US" smtClean="0"/>
          </a:p>
          <a:p>
            <a:pPr>
              <a:spcBef>
                <a:spcPct val="0"/>
              </a:spcBef>
            </a:pPr>
            <a:r>
              <a:rPr lang="en-US" smtClean="0"/>
              <a:t>50% among univ. students at work </a:t>
            </a:r>
          </a:p>
          <a:p>
            <a:pPr>
              <a:spcBef>
                <a:spcPct val="0"/>
              </a:spcBef>
            </a:pPr>
            <a:r>
              <a:rPr lang="en-US" smtClean="0"/>
              <a:t>82% among nurses</a:t>
            </a:r>
          </a:p>
          <a:p>
            <a:pPr>
              <a:spcBef>
                <a:spcPct val="0"/>
              </a:spcBef>
            </a:pPr>
            <a:r>
              <a:rPr lang="en-US" smtClean="0"/>
              <a:t>100% of students experienced some mistreatment  14% experienced at least 10 kinds</a:t>
            </a:r>
          </a:p>
          <a:p>
            <a:pPr>
              <a:spcBef>
                <a:spcPct val="0"/>
              </a:spcBef>
            </a:pPr>
            <a:endParaRPr lang="en-US" smtClean="0"/>
          </a:p>
          <a:p>
            <a:pPr>
              <a:spcBef>
                <a:spcPct val="0"/>
              </a:spcBef>
            </a:pPr>
            <a:endParaRPr lang="en-US" smtClean="0"/>
          </a:p>
          <a:p>
            <a:pPr>
              <a:spcBef>
                <a:spcPct val="0"/>
              </a:spcBef>
            </a:pPr>
            <a:r>
              <a:rPr lang="en-US" smtClean="0"/>
              <a:t>Witness rate is higher in another studye – 25% agenvold</a:t>
            </a:r>
          </a:p>
        </p:txBody>
      </p:sp>
      <p:sp>
        <p:nvSpPr>
          <p:cNvPr id="604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3A185E0-12FA-498E-9796-635AFB804523}" type="slidenum">
              <a:rPr lang="en-US">
                <a:latin typeface="Arial" pitchFamily="-60" charset="0"/>
                <a:ea typeface="ＭＳ Ｐゴシック" pitchFamily="-60" charset="-128"/>
                <a:cs typeface="ＭＳ Ｐゴシック" pitchFamily="-60" charset="-128"/>
              </a:rPr>
              <a:pPr/>
              <a:t>7</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Absences:  26% higher certified sickness absences in Finland</a:t>
            </a:r>
          </a:p>
        </p:txBody>
      </p:sp>
      <p:sp>
        <p:nvSpPr>
          <p:cNvPr id="624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9F7F627-9A70-46E5-A536-42F1BF878A15}" type="slidenum">
              <a:rPr lang="en-US">
                <a:latin typeface="Arial" pitchFamily="-60" charset="0"/>
                <a:ea typeface="ＭＳ Ｐゴシック" pitchFamily="-60" charset="-128"/>
                <a:cs typeface="ＭＳ Ｐゴシック" pitchFamily="-60" charset="-128"/>
              </a:rPr>
              <a:pPr/>
              <a:t>8</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Figures in US $</a:t>
            </a:r>
          </a:p>
          <a:p>
            <a:pPr>
              <a:spcBef>
                <a:spcPct val="0"/>
              </a:spcBef>
            </a:pPr>
            <a:endParaRPr lang="en-US" smtClean="0"/>
          </a:p>
          <a:p>
            <a:pPr>
              <a:spcBef>
                <a:spcPct val="0"/>
              </a:spcBef>
            </a:pPr>
            <a:r>
              <a:rPr lang="en-US" smtClean="0"/>
              <a:t>Australia,</a:t>
            </a:r>
          </a:p>
          <a:p>
            <a:pPr>
              <a:spcBef>
                <a:spcPct val="0"/>
              </a:spcBef>
            </a:pPr>
            <a:r>
              <a:rPr lang="en-US" smtClean="0"/>
              <a:t>Large corporations (1000 + employees)</a:t>
            </a:r>
          </a:p>
          <a:p>
            <a:pPr>
              <a:spcBef>
                <a:spcPct val="0"/>
              </a:spcBef>
            </a:pPr>
            <a:endParaRPr lang="en-US" smtClean="0"/>
          </a:p>
          <a:p>
            <a:pPr>
              <a:spcBef>
                <a:spcPct val="0"/>
              </a:spcBef>
            </a:pPr>
            <a:r>
              <a:rPr lang="en-US" smtClean="0"/>
              <a:t>UK does not include the cost of lower productivity</a:t>
            </a:r>
          </a:p>
          <a:p>
            <a:pPr>
              <a:spcBef>
                <a:spcPct val="0"/>
              </a:spcBef>
            </a:pPr>
            <a:endParaRPr lang="en-US" smtClean="0"/>
          </a:p>
          <a:p>
            <a:pPr>
              <a:spcBef>
                <a:spcPct val="0"/>
              </a:spcBef>
            </a:pPr>
            <a:r>
              <a:rPr lang="en-US" smtClean="0"/>
              <a:t>US: estimate is for an organization of about 1,000 people</a:t>
            </a:r>
          </a:p>
        </p:txBody>
      </p:sp>
      <p:sp>
        <p:nvSpPr>
          <p:cNvPr id="645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A66700D-1F26-4C7D-A2CE-72EE5A735225}" type="slidenum">
              <a:rPr lang="en-US">
                <a:latin typeface="Arial" pitchFamily="-60" charset="0"/>
                <a:ea typeface="ＭＳ Ｐゴシック" pitchFamily="-60" charset="-128"/>
                <a:cs typeface="ＭＳ Ｐゴシック" pitchFamily="-60" charset="-128"/>
              </a:rPr>
              <a:pPr/>
              <a:t>9</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Expect the bully to deny the behavior</a:t>
            </a:r>
          </a:p>
          <a:p>
            <a:pPr>
              <a:spcBef>
                <a:spcPct val="0"/>
              </a:spcBef>
            </a:pPr>
            <a:endParaRPr lang="en-US" smtClean="0"/>
          </a:p>
          <a:p>
            <a:pPr>
              <a:spcBef>
                <a:spcPct val="0"/>
              </a:spcBef>
            </a:pPr>
            <a:r>
              <a:rPr lang="en-US" smtClean="0"/>
              <a:t>Are co-workers treated the same way?</a:t>
            </a:r>
          </a:p>
          <a:p>
            <a:pPr>
              <a:spcBef>
                <a:spcPct val="0"/>
              </a:spcBef>
            </a:pPr>
            <a:endParaRPr lang="en-US" smtClean="0"/>
          </a:p>
          <a:p>
            <a:pPr>
              <a:spcBef>
                <a:spcPct val="0"/>
              </a:spcBef>
            </a:pPr>
            <a:r>
              <a:rPr lang="en-US" smtClean="0"/>
              <a:t>Even if not, do they witness some of the bullying behavior?</a:t>
            </a:r>
          </a:p>
          <a:p>
            <a:pPr>
              <a:spcBef>
                <a:spcPct val="0"/>
              </a:spcBef>
            </a:pPr>
            <a:endParaRPr lang="en-US" smtClean="0"/>
          </a:p>
          <a:p>
            <a:pPr>
              <a:spcBef>
                <a:spcPct val="0"/>
              </a:spcBef>
            </a:pPr>
            <a:r>
              <a:rPr lang="en-US" smtClean="0"/>
              <a:t>Can they </a:t>
            </a:r>
          </a:p>
          <a:p>
            <a:pPr>
              <a:spcBef>
                <a:spcPct val="0"/>
              </a:spcBef>
            </a:pPr>
            <a:r>
              <a:rPr lang="en-US" smtClean="0"/>
              <a:t>Takes notes</a:t>
            </a:r>
          </a:p>
          <a:p>
            <a:pPr>
              <a:spcBef>
                <a:spcPct val="0"/>
              </a:spcBef>
            </a:pPr>
            <a:r>
              <a:rPr lang="en-US" smtClean="0"/>
              <a:t>Testify in a grievance hearing</a:t>
            </a:r>
          </a:p>
          <a:p>
            <a:pPr>
              <a:spcBef>
                <a:spcPct val="0"/>
              </a:spcBef>
            </a:pPr>
            <a:r>
              <a:rPr lang="en-US" smtClean="0"/>
              <a:t>Talk to the union or HR separately</a:t>
            </a:r>
          </a:p>
          <a:p>
            <a:pPr>
              <a:spcBef>
                <a:spcPct val="0"/>
              </a:spcBef>
            </a:pPr>
            <a:r>
              <a:rPr lang="en-US" smtClean="0"/>
              <a:t>Attend meeting with you and the bully</a:t>
            </a:r>
          </a:p>
          <a:p>
            <a:pPr>
              <a:spcBef>
                <a:spcPct val="0"/>
              </a:spcBef>
            </a:pPr>
            <a:endParaRPr lang="en-US" smtClean="0"/>
          </a:p>
          <a:p>
            <a:pPr>
              <a:spcBef>
                <a:spcPct val="0"/>
              </a:spcBef>
            </a:pPr>
            <a:r>
              <a:rPr lang="en-US" smtClean="0"/>
              <a:t>But don’t just spread rumors or you’re committing offensive behavior yourself</a:t>
            </a:r>
          </a:p>
          <a:p>
            <a:pPr>
              <a:spcBef>
                <a:spcPct val="0"/>
              </a:spcBef>
            </a:pPr>
            <a:endParaRPr lang="en-US" smtClean="0"/>
          </a:p>
          <a:p>
            <a:pPr>
              <a:spcBef>
                <a:spcPct val="0"/>
              </a:spcBef>
            </a:pPr>
            <a:r>
              <a:rPr lang="en-US" smtClean="0"/>
              <a:t>Be aware:</a:t>
            </a:r>
          </a:p>
          <a:p>
            <a:pPr>
              <a:spcBef>
                <a:spcPct val="0"/>
              </a:spcBef>
            </a:pPr>
            <a:r>
              <a:rPr lang="en-US" smtClean="0"/>
              <a:t>Bully will deny the accusations</a:t>
            </a:r>
          </a:p>
          <a:p>
            <a:pPr>
              <a:spcBef>
                <a:spcPct val="0"/>
              </a:spcBef>
            </a:pPr>
            <a:r>
              <a:rPr lang="en-US" smtClean="0"/>
              <a:t>In cases where bullying was brought to management’s attention, 62% did nothing or made it worse</a:t>
            </a:r>
          </a:p>
        </p:txBody>
      </p:sp>
      <p:sp>
        <p:nvSpPr>
          <p:cNvPr id="686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47B6FF7-9326-4584-9A48-C77E1B16C6FE}" type="slidenum">
              <a:rPr lang="en-US">
                <a:latin typeface="Arial" pitchFamily="-60" charset="0"/>
                <a:ea typeface="ＭＳ Ｐゴシック" pitchFamily="-60" charset="-128"/>
                <a:cs typeface="ＭＳ Ｐゴシック" pitchFamily="-60" charset="-128"/>
              </a:rPr>
              <a:pPr/>
              <a:t>12</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706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401361-8C8A-4D88-B665-73DD46B61C47}" type="slidenum">
              <a:rPr lang="en-US">
                <a:latin typeface="Arial" pitchFamily="-60" charset="0"/>
                <a:ea typeface="ＭＳ Ｐゴシック" pitchFamily="-60" charset="-128"/>
                <a:cs typeface="ＭＳ Ｐゴシック" pitchFamily="-60" charset="-128"/>
              </a:rPr>
              <a:pPr/>
              <a:t>13</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737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FC10954-AEB1-4393-9FD2-76E249F87F63}" type="slidenum">
              <a:rPr lang="en-US">
                <a:latin typeface="Arial" pitchFamily="-60" charset="0"/>
                <a:ea typeface="ＭＳ Ｐゴシック" pitchFamily="-60" charset="-128"/>
                <a:cs typeface="ＭＳ Ｐゴシック" pitchFamily="-60" charset="-128"/>
              </a:rPr>
              <a:pPr/>
              <a:t>15</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It’s never just a “personality conflict”</a:t>
            </a:r>
          </a:p>
          <a:p>
            <a:pPr>
              <a:spcBef>
                <a:spcPct val="0"/>
              </a:spcBef>
            </a:pPr>
            <a:endParaRPr lang="en-US" smtClean="0"/>
          </a:p>
          <a:p>
            <a:pPr>
              <a:spcBef>
                <a:spcPct val="0"/>
              </a:spcBef>
            </a:pPr>
            <a:endParaRPr lang="en-US" smtClean="0"/>
          </a:p>
          <a:p>
            <a:pPr>
              <a:spcBef>
                <a:spcPct val="0"/>
              </a:spcBef>
            </a:pPr>
            <a:r>
              <a:rPr lang="en-US" smtClean="0"/>
              <a:t>Investigate and take action promptly –</a:t>
            </a:r>
          </a:p>
          <a:p>
            <a:pPr>
              <a:spcBef>
                <a:spcPct val="0"/>
              </a:spcBef>
            </a:pPr>
            <a:endParaRPr lang="en-US" smtClean="0"/>
          </a:p>
          <a:p>
            <a:pPr>
              <a:spcBef>
                <a:spcPct val="0"/>
              </a:spcBef>
            </a:pPr>
            <a:r>
              <a:rPr lang="en-US" smtClean="0"/>
              <a:t>Australian – 18 months from complaint to outcome</a:t>
            </a:r>
          </a:p>
          <a:p>
            <a:pPr>
              <a:spcBef>
                <a:spcPct val="0"/>
              </a:spcBef>
            </a:pPr>
            <a:endParaRPr lang="en-US" smtClean="0"/>
          </a:p>
          <a:p>
            <a:pPr>
              <a:spcBef>
                <a:spcPct val="0"/>
              </a:spcBef>
            </a:pPr>
            <a:endParaRPr lang="en-US" smtClean="0"/>
          </a:p>
          <a:p>
            <a:pPr>
              <a:spcBef>
                <a:spcPct val="0"/>
              </a:spcBef>
            </a:pPr>
            <a:r>
              <a:rPr lang="en-US" smtClean="0"/>
              <a:t>Take action even against the big money maker – in 62 % of cases they do nothing or make it worse</a:t>
            </a:r>
          </a:p>
          <a:p>
            <a:pPr>
              <a:spcBef>
                <a:spcPct val="0"/>
              </a:spcBef>
            </a:pPr>
            <a:endParaRPr lang="en-US" smtClean="0"/>
          </a:p>
          <a:p>
            <a:pPr>
              <a:spcBef>
                <a:spcPct val="0"/>
              </a:spcBef>
            </a:pPr>
            <a:r>
              <a:rPr lang="en-US" smtClean="0"/>
              <a:t>Monitor:  eg through surveys</a:t>
            </a:r>
          </a:p>
        </p:txBody>
      </p:sp>
      <p:sp>
        <p:nvSpPr>
          <p:cNvPr id="757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BBD4D1-70D7-4937-A13E-51E2538B77F1}" type="slidenum">
              <a:rPr lang="en-US">
                <a:latin typeface="Arial" pitchFamily="-60" charset="0"/>
                <a:ea typeface="ＭＳ Ｐゴシック" pitchFamily="-60" charset="-128"/>
                <a:cs typeface="ＭＳ Ｐゴシック" pitchFamily="-60" charset="-128"/>
              </a:rPr>
              <a:pPr/>
              <a:t>16</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fontAlgn="auto">
              <a:spcBef>
                <a:spcPts val="0"/>
              </a:spcBef>
              <a:spcAft>
                <a:spcPts val="0"/>
              </a:spcAft>
              <a:defRPr/>
            </a:pPr>
            <a:r>
              <a:rPr lang="en-US" dirty="0" smtClean="0">
                <a:ea typeface="+mn-ea"/>
                <a:cs typeface="+mn-cs"/>
              </a:rPr>
              <a:t>Machiavellianism:  A person who is charming on the surface, a genius at sucking up to power, but capable of mind-boggling acts of deceit for control or personal gain.</a:t>
            </a:r>
          </a:p>
          <a:p>
            <a:pPr fontAlgn="auto">
              <a:spcBef>
                <a:spcPts val="0"/>
              </a:spcBef>
              <a:spcAft>
                <a:spcPts val="0"/>
              </a:spcAft>
              <a:defRPr/>
            </a:pPr>
            <a:r>
              <a:rPr lang="en-US" dirty="0" smtClean="0">
                <a:ea typeface="+mn-ea"/>
                <a:cs typeface="+mn-cs"/>
              </a:rPr>
              <a:t>	One whose narcissism, combined with subtle cognitive and emotional disturbances in such a fashion as to make him believe that achieving his own desires, and his along, is a genuinely beneficial – even altruistic – activity.  Since the Machiavellian gives more emotional weight to his own importance than to that of anyone or anything else, achieving the growth of his preeminence by any means possible is always justified in his own mind.</a:t>
            </a:r>
          </a:p>
          <a:p>
            <a:pPr fontAlgn="auto">
              <a:spcBef>
                <a:spcPts val="0"/>
              </a:spcBef>
              <a:spcAft>
                <a:spcPts val="0"/>
              </a:spcAft>
              <a:defRPr/>
            </a:pPr>
            <a:r>
              <a:rPr lang="en-US" dirty="0" smtClean="0">
                <a:ea typeface="+mn-ea"/>
                <a:cs typeface="+mn-cs"/>
              </a:rPr>
              <a:t>	But so able to charm and manipulate (and coerce) they get others to ignore their own conscience</a:t>
            </a:r>
          </a:p>
          <a:p>
            <a:pPr fontAlgn="auto">
              <a:spcBef>
                <a:spcPts val="0"/>
              </a:spcBef>
              <a:spcAft>
                <a:spcPts val="0"/>
              </a:spcAft>
              <a:defRPr/>
            </a:pPr>
            <a:endParaRPr lang="en-US" dirty="0" smtClean="0">
              <a:ea typeface="+mn-ea"/>
              <a:cs typeface="+mn-cs"/>
            </a:endParaRPr>
          </a:p>
          <a:p>
            <a:pPr fontAlgn="auto">
              <a:spcBef>
                <a:spcPts val="0"/>
              </a:spcBef>
              <a:spcAft>
                <a:spcPts val="0"/>
              </a:spcAft>
              <a:defRPr/>
            </a:pPr>
            <a:r>
              <a:rPr lang="en-US" dirty="0" smtClean="0">
                <a:ea typeface="+mn-ea"/>
                <a:cs typeface="+mn-cs"/>
              </a:rPr>
              <a:t>Anti-social:  A syndrome in which people show a pervasive pattern of disregard for an violation of the rights of others,… Characterized by traits such as deceitfulness, impulsivity, aggressiveness, and irresponsibility. Psychopaths form a subset of the worst of those with antisocial personality disorder; they also have a lack of empathy or remorse.</a:t>
            </a:r>
          </a:p>
          <a:p>
            <a:pPr fontAlgn="auto">
              <a:spcBef>
                <a:spcPts val="0"/>
              </a:spcBef>
              <a:spcAft>
                <a:spcPts val="0"/>
              </a:spcAft>
              <a:defRPr/>
            </a:pPr>
            <a:endParaRPr lang="en-US" dirty="0" smtClean="0">
              <a:ea typeface="+mn-ea"/>
              <a:cs typeface="+mn-cs"/>
            </a:endParaRPr>
          </a:p>
          <a:p>
            <a:pPr fontAlgn="auto">
              <a:spcBef>
                <a:spcPts val="0"/>
              </a:spcBef>
              <a:spcAft>
                <a:spcPts val="0"/>
              </a:spcAft>
              <a:defRPr/>
            </a:pPr>
            <a:r>
              <a:rPr lang="en-US" dirty="0" smtClean="0">
                <a:ea typeface="+mn-ea"/>
                <a:cs typeface="+mn-cs"/>
              </a:rPr>
              <a:t>Psychopath.  Predators who use charm, manipulation, intimidation, and violence to control others and to satisfy their own selfish needs. Lacking in conscience and in feeling for others, they cold-bloodedly take what they want and do as they please, violating social norms and expectations without the slightest sense of guilt or regret.</a:t>
            </a:r>
          </a:p>
          <a:p>
            <a:pPr fontAlgn="auto">
              <a:spcBef>
                <a:spcPts val="0"/>
              </a:spcBef>
              <a:spcAft>
                <a:spcPts val="0"/>
              </a:spcAft>
              <a:defRPr/>
            </a:pPr>
            <a:endParaRPr lang="en-US" dirty="0" smtClean="0">
              <a:ea typeface="+mn-ea"/>
              <a:cs typeface="+mn-cs"/>
            </a:endParaRPr>
          </a:p>
          <a:p>
            <a:pPr fontAlgn="auto">
              <a:spcBef>
                <a:spcPts val="0"/>
              </a:spcBef>
              <a:spcAft>
                <a:spcPts val="0"/>
              </a:spcAft>
              <a:defRPr/>
            </a:pPr>
            <a:r>
              <a:rPr lang="en-US" dirty="0" smtClean="0">
                <a:ea typeface="+mn-ea"/>
                <a:cs typeface="+mn-cs"/>
              </a:rPr>
              <a:t>Percentages:  heritability</a:t>
            </a:r>
          </a:p>
          <a:p>
            <a:pPr fontAlgn="auto">
              <a:spcBef>
                <a:spcPts val="0"/>
              </a:spcBef>
              <a:spcAft>
                <a:spcPts val="0"/>
              </a:spcAft>
              <a:defRPr/>
            </a:pPr>
            <a:endParaRPr lang="en-US" dirty="0" smtClean="0">
              <a:ea typeface="+mn-ea"/>
              <a:cs typeface="+mn-cs"/>
            </a:endParaRPr>
          </a:p>
          <a:p>
            <a:pPr fontAlgn="auto">
              <a:spcBef>
                <a:spcPts val="0"/>
              </a:spcBef>
              <a:spcAft>
                <a:spcPts val="0"/>
              </a:spcAft>
              <a:defRPr/>
            </a:pPr>
            <a:r>
              <a:rPr lang="en-US" dirty="0" smtClean="0">
                <a:ea typeface="+mn-ea"/>
                <a:cs typeface="+mn-cs"/>
              </a:rPr>
              <a:t>Also differences in neurotransmitters, serotonin </a:t>
            </a:r>
            <a:r>
              <a:rPr lang="en-US" dirty="0" err="1" smtClean="0">
                <a:ea typeface="+mn-ea"/>
                <a:cs typeface="+mn-cs"/>
              </a:rPr>
              <a:t>receptorz</a:t>
            </a:r>
            <a:r>
              <a:rPr lang="en-US" dirty="0" smtClean="0">
                <a:ea typeface="+mn-ea"/>
                <a:cs typeface="+mn-cs"/>
              </a:rPr>
              <a:t> </a:t>
            </a:r>
            <a:endParaRPr lang="en-US" dirty="0">
              <a:ea typeface="+mn-ea"/>
              <a:cs typeface="+mn-cs"/>
            </a:endParaRPr>
          </a:p>
        </p:txBody>
      </p:sp>
      <p:sp>
        <p:nvSpPr>
          <p:cNvPr id="798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AE9F10B-5AF7-42B8-8C3F-0AAE401908CB}" type="slidenum">
              <a:rPr lang="en-US">
                <a:latin typeface="Arial" pitchFamily="-60" charset="0"/>
                <a:ea typeface="ＭＳ Ｐゴシック" pitchFamily="-60" charset="-128"/>
                <a:cs typeface="ＭＳ Ｐゴシック" pitchFamily="-60" charset="-128"/>
              </a:rPr>
              <a:pPr/>
              <a:t>19</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Less active amydala:  restless, raise hell fust for the excitement, strange lack of fear</a:t>
            </a:r>
          </a:p>
          <a:p>
            <a:pPr>
              <a:spcBef>
                <a:spcPct val="0"/>
              </a:spcBef>
            </a:pPr>
            <a:endParaRPr lang="en-US" smtClean="0"/>
          </a:p>
          <a:p>
            <a:pPr>
              <a:spcBef>
                <a:spcPct val="0"/>
              </a:spcBef>
            </a:pPr>
            <a:r>
              <a:rPr lang="en-US" smtClean="0"/>
              <a:t>Right orbitofrontal cortex:  (part of prefrontal cortex) if it is not well functioning, you have trouble developing a conscience p.95 (because don’t associate childhood punishments with anti social behavior)</a:t>
            </a:r>
          </a:p>
          <a:p>
            <a:pPr>
              <a:spcBef>
                <a:spcPct val="0"/>
              </a:spcBef>
            </a:pPr>
            <a:endParaRPr lang="en-US" smtClean="0"/>
          </a:p>
          <a:p>
            <a:pPr>
              <a:spcBef>
                <a:spcPct val="0"/>
              </a:spcBef>
            </a:pPr>
            <a:r>
              <a:rPr lang="en-US" smtClean="0"/>
              <a:t>Altuistic people have highly active posterior superior temporal cortex. (empathy) p. 100 -101</a:t>
            </a:r>
          </a:p>
          <a:p>
            <a:pPr>
              <a:spcBef>
                <a:spcPct val="0"/>
              </a:spcBef>
            </a:pPr>
            <a:r>
              <a:rPr lang="en-US" smtClean="0"/>
              <a:t>Psychopather have lower brain activity in these and other areas involving moral reasoning</a:t>
            </a:r>
          </a:p>
          <a:p>
            <a:pPr>
              <a:spcBef>
                <a:spcPct val="0"/>
              </a:spcBef>
            </a:pPr>
            <a:endParaRPr lang="en-US" smtClean="0"/>
          </a:p>
          <a:p>
            <a:pPr>
              <a:spcBef>
                <a:spcPct val="0"/>
              </a:spcBef>
            </a:pPr>
            <a:r>
              <a:rPr lang="en-US" smtClean="0"/>
              <a:t>Psychopaths know intellectually what is moral and what isn’t. But they don’t have any feeling / emotion associated with immorality</a:t>
            </a:r>
          </a:p>
        </p:txBody>
      </p:sp>
      <p:sp>
        <p:nvSpPr>
          <p:cNvPr id="8192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3F7BD35-0788-4451-B0A1-77863FC173C7}" type="slidenum">
              <a:rPr lang="en-US">
                <a:latin typeface="Arial" pitchFamily="-60" charset="0"/>
                <a:ea typeface="ＭＳ Ｐゴシック" pitchFamily="-60" charset="-128"/>
                <a:cs typeface="ＭＳ Ｐゴシック" pitchFamily="-60" charset="-128"/>
              </a:rPr>
              <a:pPr/>
              <a:t>20</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Info proc. Deficit:  cannot focus on long-term consequences of action; can only focus on immediate reward</a:t>
            </a:r>
          </a:p>
          <a:p>
            <a:pPr>
              <a:spcBef>
                <a:spcPct val="0"/>
              </a:spcBef>
            </a:pPr>
            <a:endParaRPr lang="en-US" smtClean="0"/>
          </a:p>
          <a:p>
            <a:pPr>
              <a:spcBef>
                <a:spcPct val="0"/>
              </a:spcBef>
            </a:pPr>
            <a:r>
              <a:rPr lang="en-US" smtClean="0"/>
              <a:t>N</a:t>
            </a:r>
          </a:p>
        </p:txBody>
      </p:sp>
      <p:sp>
        <p:nvSpPr>
          <p:cNvPr id="8397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A9D7287-F37E-42C0-A19E-415283EF07A6}" type="slidenum">
              <a:rPr lang="en-US">
                <a:latin typeface="Arial" pitchFamily="-60" charset="0"/>
                <a:ea typeface="ＭＳ Ｐゴシック" pitchFamily="-60" charset="-128"/>
                <a:cs typeface="ＭＳ Ｐゴシック" pitchFamily="-60" charset="-128"/>
              </a:rPr>
              <a:pPr/>
              <a:t>21</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When combined with psychopathology and intelligence, can be very destructive</a:t>
            </a:r>
          </a:p>
        </p:txBody>
      </p:sp>
      <p:sp>
        <p:nvSpPr>
          <p:cNvPr id="860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7DFFE18-727D-448C-8BBD-5A7DB7DF22B5}" type="slidenum">
              <a:rPr lang="en-US">
                <a:latin typeface="Arial" pitchFamily="-60" charset="0"/>
                <a:ea typeface="ＭＳ Ｐゴシック" pitchFamily="-60" charset="-128"/>
                <a:cs typeface="ＭＳ Ｐゴシック" pitchFamily="-60" charset="-128"/>
              </a:rPr>
              <a:pPr/>
              <a:t>22</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p. 137, 144-6</a:t>
            </a:r>
          </a:p>
          <a:p>
            <a:pPr>
              <a:spcBef>
                <a:spcPct val="0"/>
              </a:spcBef>
            </a:pPr>
            <a:endParaRPr lang="en-US" smtClean="0"/>
          </a:p>
          <a:p>
            <a:pPr>
              <a:spcBef>
                <a:spcPct val="0"/>
              </a:spcBef>
            </a:pPr>
            <a:r>
              <a:rPr lang="en-US" smtClean="0"/>
              <a:t>Find others weakness and exploit it</a:t>
            </a:r>
          </a:p>
          <a:p>
            <a:pPr>
              <a:spcBef>
                <a:spcPct val="0"/>
              </a:spcBef>
            </a:pPr>
            <a:endParaRPr lang="en-US" smtClean="0"/>
          </a:p>
          <a:p>
            <a:pPr>
              <a:spcBef>
                <a:spcPct val="0"/>
              </a:spcBef>
            </a:pPr>
            <a:endParaRPr lang="en-US" smtClean="0"/>
          </a:p>
          <a:p>
            <a:pPr>
              <a:spcBef>
                <a:spcPct val="0"/>
              </a:spcBef>
            </a:pPr>
            <a:r>
              <a:rPr lang="en-US" smtClean="0"/>
              <a:t>Often very successful, high achieving in the public domain, and a complete disaster in their personal life</a:t>
            </a:r>
          </a:p>
        </p:txBody>
      </p:sp>
      <p:sp>
        <p:nvSpPr>
          <p:cNvPr id="880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FD5F773-8A06-49DF-B7B7-11BFD7AB3F81}" type="slidenum">
              <a:rPr lang="en-US">
                <a:latin typeface="Arial" pitchFamily="-60" charset="0"/>
                <a:ea typeface="ＭＳ Ｐゴシック" pitchFamily="-60" charset="-128"/>
                <a:cs typeface="ＭＳ Ｐゴシック" pitchFamily="-60" charset="-128"/>
              </a:rPr>
              <a:pPr/>
              <a:t>23</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p. 308-315</a:t>
            </a:r>
          </a:p>
          <a:p>
            <a:pPr>
              <a:spcBef>
                <a:spcPct val="0"/>
              </a:spcBef>
            </a:pPr>
            <a:endParaRPr lang="en-US" smtClean="0"/>
          </a:p>
          <a:p>
            <a:pPr>
              <a:spcBef>
                <a:spcPct val="0"/>
              </a:spcBef>
            </a:pPr>
            <a:r>
              <a:rPr lang="en-US" smtClean="0"/>
              <a:t>There are 2 ways to rise to the top. One is to be the cream. The other is to be the scum.</a:t>
            </a:r>
          </a:p>
          <a:p>
            <a:pPr>
              <a:spcBef>
                <a:spcPct val="0"/>
              </a:spcBef>
            </a:pPr>
            <a:endParaRPr lang="en-US" smtClean="0"/>
          </a:p>
          <a:p>
            <a:pPr>
              <a:spcBef>
                <a:spcPct val="0"/>
              </a:spcBef>
            </a:pPr>
            <a:r>
              <a:rPr lang="en-US" smtClean="0"/>
              <a:t>Have you dealt with this kind of person</a:t>
            </a:r>
          </a:p>
        </p:txBody>
      </p:sp>
      <p:sp>
        <p:nvSpPr>
          <p:cNvPr id="901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0676275-7756-44C2-8E9E-90B6A079CA20}" type="slidenum">
              <a:rPr lang="en-US">
                <a:latin typeface="Arial" pitchFamily="-60" charset="0"/>
                <a:ea typeface="ＭＳ Ｐゴシック" pitchFamily="-60" charset="-128"/>
                <a:cs typeface="ＭＳ Ｐゴシック" pitchFamily="-60" charset="-128"/>
              </a:rPr>
              <a:pPr/>
              <a:t>24</a:t>
            </a:fld>
            <a:endParaRPr lang="en-US">
              <a:latin typeface="Arial" pitchFamily="-60" charset="0"/>
              <a:ea typeface="ＭＳ Ｐゴシック" pitchFamily="-60" charset="-128"/>
              <a:cs typeface="ＭＳ Ｐゴシック" pitchFamily="-6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447800"/>
            <a:ext cx="42672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447800"/>
            <a:ext cx="42672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9075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41985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1143000"/>
            <a:ext cx="3733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143000"/>
            <a:ext cx="3733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76200"/>
            <a:ext cx="190500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76200"/>
            <a:ext cx="55626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F4A59BDB-19BB-4076-8E55-9589570DF158}" type="datetimeFigureOut">
              <a:rPr lang="en-US"/>
              <a:pPr>
                <a:defRPr/>
              </a:pPr>
              <a:t>2/23/10</a:t>
            </a:fld>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4060240D-51F0-4AF1-8934-9E41EC6D945C}"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A725E55-59B2-48B2-89BA-2D1D120686C3}" type="datetimeFigureOut">
              <a:rPr lang="en-US"/>
              <a:pPr>
                <a:defRPr/>
              </a:pPr>
              <a:t>2/23/10</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B0CE5337-2D9C-4533-8E7E-53F81784B9F4}" type="slidenum">
              <a:rPr lang="en-US"/>
              <a:pPr>
                <a:defRPr/>
              </a:pPr>
              <a:t>‹#›</a:t>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08238FA6-583B-41CA-A100-7255238EBB53}" type="datetimeFigureOut">
              <a:rPr lang="en-US"/>
              <a:pPr>
                <a:defRPr/>
              </a:pPr>
              <a:t>2/23/10</a:t>
            </a:fld>
            <a:endParaRPr lang="en-US"/>
          </a:p>
        </p:txBody>
      </p:sp>
      <p:sp>
        <p:nvSpPr>
          <p:cNvPr id="8" name="Slide Number Placeholder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F5C617BA-EC60-44B1-880D-76AB08D12CF2}" type="slidenum">
              <a:rPr lang="en-US"/>
              <a:pPr>
                <a:defRPr/>
              </a:pPr>
              <a:t>‹#›</a:t>
            </a:fld>
            <a:endParaRPr lang="en-US" dirty="0"/>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311288DF-8838-4608-9FD1-5E7BBF8B548A}" type="datetimeFigureOut">
              <a:rPr lang="en-US"/>
              <a:pPr>
                <a:defRPr/>
              </a:pPr>
              <a:t>2/23/10</a:t>
            </a:fld>
            <a:endParaRPr lang="en-US"/>
          </a:p>
        </p:txBody>
      </p:sp>
      <p:sp>
        <p:nvSpPr>
          <p:cNvPr id="6" name="Slide Number Placeholder 9"/>
          <p:cNvSpPr>
            <a:spLocks noGrp="1"/>
          </p:cNvSpPr>
          <p:nvPr>
            <p:ph type="sldNum" sz="quarter" idx="11"/>
          </p:nvPr>
        </p:nvSpPr>
        <p:spPr/>
        <p:txBody>
          <a:bodyPr rtlCol="0"/>
          <a:lstStyle>
            <a:lvl1pPr>
              <a:defRPr/>
            </a:lvl1pPr>
          </a:lstStyle>
          <a:p>
            <a:pPr>
              <a:defRPr/>
            </a:pPr>
            <a:fld id="{5274ACE7-13D6-468F-B8DC-9600031B509F}"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79DAD9E4-9DA3-46A2-8DF3-A53DDA2131C5}" type="datetimeFigureOut">
              <a:rPr lang="en-US"/>
              <a:pPr>
                <a:defRPr/>
              </a:pPr>
              <a:t>2/23/10</a:t>
            </a:fld>
            <a:endParaRPr lang="en-US"/>
          </a:p>
        </p:txBody>
      </p:sp>
      <p:sp>
        <p:nvSpPr>
          <p:cNvPr id="8" name="Slide Number Placeholder 11"/>
          <p:cNvSpPr>
            <a:spLocks noGrp="1"/>
          </p:cNvSpPr>
          <p:nvPr>
            <p:ph type="sldNum" sz="quarter" idx="11"/>
          </p:nvPr>
        </p:nvSpPr>
        <p:spPr/>
        <p:txBody>
          <a:bodyPr rtlCol="0"/>
          <a:lstStyle>
            <a:lvl1pPr>
              <a:defRPr/>
            </a:lvl1pPr>
          </a:lstStyle>
          <a:p>
            <a:pPr>
              <a:defRPr/>
            </a:pPr>
            <a:fld id="{956AEE4D-0996-48E6-9166-A60AC22FB31E}" type="slidenum">
              <a:rPr lang="en-US"/>
              <a:pPr>
                <a:defRPr/>
              </a:pPr>
              <a:t>‹#›</a:t>
            </a:fld>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55F2184C-5187-4F9C-B4E5-1D6648A55821}" type="datetimeFigureOut">
              <a:rPr lang="en-US"/>
              <a:pPr>
                <a:defRPr/>
              </a:pPr>
              <a:t>2/23/10</a:t>
            </a:fld>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1C8CEC4C-E33F-44E5-A1FA-9EA5B74CA1AE}" type="slidenum">
              <a:rPr lang="en-US"/>
              <a:pPr>
                <a:defRPr/>
              </a:pPr>
              <a:t>‹#›</a:t>
            </a:fld>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6426CBB8-60AD-4682-9CE7-FC963256C8D2}" type="datetimeFigureOut">
              <a:rPr lang="en-US"/>
              <a:pPr>
                <a:defRPr/>
              </a:pPr>
              <a:t>2/23/10</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CE2E653D-9AF8-472A-808A-5748C7A94445}" type="slidenum">
              <a:rPr lang="en-US"/>
              <a:pPr>
                <a:defRPr/>
              </a:pPr>
              <a:t>‹#›</a:t>
            </a:fld>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33BB0254-18E0-4DDB-8F34-ED0647D4901D}" type="datetimeFigureOut">
              <a:rPr lang="en-US"/>
              <a:pPr>
                <a:defRPr/>
              </a:pPr>
              <a:t>2/23/10</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DF11FBC6-9112-4A2B-A30D-71CA9CD7CD36}" type="slidenum">
              <a:rPr lang="en-US"/>
              <a:pPr>
                <a:defRPr/>
              </a:pPr>
              <a:t>‹#›</a:t>
            </a:fld>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9E2657B3-83BE-464B-BBAF-90BB75B0567F}" type="datetimeFigureOut">
              <a:rPr lang="en-US"/>
              <a:pPr>
                <a:defRPr/>
              </a:pPr>
              <a:t>2/23/10</a:t>
            </a:fld>
            <a:endParaRPr lang="en-US"/>
          </a:p>
        </p:txBody>
      </p:sp>
      <p:sp>
        <p:nvSpPr>
          <p:cNvPr id="10" name="Slide Number Placeholder 12"/>
          <p:cNvSpPr>
            <a:spLocks noGrp="1"/>
          </p:cNvSpPr>
          <p:nvPr>
            <p:ph type="sldNum" sz="quarter" idx="11"/>
          </p:nvPr>
        </p:nvSpPr>
        <p:spPr>
          <a:xfrm>
            <a:off x="0" y="4667250"/>
            <a:ext cx="1447800" cy="663575"/>
          </a:xfrm>
        </p:spPr>
        <p:txBody>
          <a:bodyPr rtlCol="0"/>
          <a:lstStyle>
            <a:lvl1pPr>
              <a:defRPr sz="2800"/>
            </a:lvl1pPr>
          </a:lstStyle>
          <a:p>
            <a:pPr>
              <a:defRPr/>
            </a:pPr>
            <a:fld id="{56C85BA6-FCE9-4714-94CC-51BD1A8F575E}" type="slidenum">
              <a:rPr lang="en-US"/>
              <a:pPr>
                <a:defRPr/>
              </a:pPr>
              <a:t>‹#›</a:t>
            </a:fld>
            <a:endParaRPr lang="en-US" dirty="0"/>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AA5F3C8F-E2E6-485E-8CD3-721CEB276945}" type="datetimeFigureOut">
              <a:rPr lang="en-US"/>
              <a:pPr>
                <a:defRPr/>
              </a:pPr>
              <a:t>2/23/10</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5475FC5-FCF9-4040-A079-3DBF93886BF5}" type="slidenum">
              <a:rPr lang="en-US"/>
              <a:pPr>
                <a:defRPr/>
              </a:pPr>
              <a:t>‹#›</a:t>
            </a:fld>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0D8B9BE3-9DB0-4A79-9977-9763601F6B6D}" type="datetimeFigureOut">
              <a:rPr lang="en-US"/>
              <a:pPr>
                <a:defRPr/>
              </a:pPr>
              <a:t>2/23/10</a:t>
            </a:fld>
            <a:endParaRPr lang="en-US" dirty="0"/>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p:spPr>
        <p:txBody>
          <a:bodyPr/>
          <a:lstStyle>
            <a:lvl1pPr>
              <a:defRPr/>
            </a:lvl1pPr>
          </a:lstStyle>
          <a:p>
            <a:pPr>
              <a:defRPr/>
            </a:pPr>
            <a:fld id="{CCB7A643-7814-4DAE-A66F-8BD97AA30D50}"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body" idx="1"/>
          </p:nvPr>
        </p:nvSpPr>
        <p:spPr bwMode="auto">
          <a:xfrm>
            <a:off x="304800" y="1447800"/>
            <a:ext cx="86868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3" name="Text Box 9"/>
          <p:cNvSpPr txBox="1">
            <a:spLocks noChangeArrowheads="1"/>
          </p:cNvSpPr>
          <p:nvPr/>
        </p:nvSpPr>
        <p:spPr bwMode="auto">
          <a:xfrm>
            <a:off x="6575425" y="6567488"/>
            <a:ext cx="1730375" cy="214312"/>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en-US" sz="800">
                <a:solidFill>
                  <a:schemeClr val="bg2"/>
                </a:solidFill>
                <a:latin typeface="Arial" charset="0"/>
                <a:ea typeface="+mn-ea"/>
                <a:cs typeface="+mn-cs"/>
                <a:sym typeface="Symbol" pitchFamily="18" charset="2"/>
              </a:rPr>
              <a:t> Michigan State University, 2008</a:t>
            </a:r>
            <a:endParaRPr lang="en-US" sz="800">
              <a:solidFill>
                <a:schemeClr val="bg2"/>
              </a:solidFill>
              <a:latin typeface="Arial" charset="0"/>
              <a:ea typeface="+mn-ea"/>
              <a:cs typeface="+mn-cs"/>
            </a:endParaRPr>
          </a:p>
        </p:txBody>
      </p:sp>
      <p:sp>
        <p:nvSpPr>
          <p:cNvPr id="1034" name="Text Box 10"/>
          <p:cNvSpPr txBox="1">
            <a:spLocks noChangeArrowheads="1"/>
          </p:cNvSpPr>
          <p:nvPr/>
        </p:nvSpPr>
        <p:spPr bwMode="auto">
          <a:xfrm>
            <a:off x="8382000" y="6553200"/>
            <a:ext cx="685800" cy="228600"/>
          </a:xfrm>
          <a:prstGeom prst="rect">
            <a:avLst/>
          </a:prstGeom>
          <a:noFill/>
          <a:ln w="9525">
            <a:noFill/>
            <a:miter lim="800000"/>
            <a:headEnd/>
            <a:tailEnd/>
          </a:ln>
          <a:effectLst/>
        </p:spPr>
        <p:txBody>
          <a:bodyPr>
            <a:spAutoFit/>
          </a:bodyPr>
          <a:lstStyle/>
          <a:p>
            <a:pPr algn="ctr" fontAlgn="auto">
              <a:spcBef>
                <a:spcPct val="50000"/>
              </a:spcBef>
              <a:spcAft>
                <a:spcPts val="0"/>
              </a:spcAft>
              <a:defRPr/>
            </a:pPr>
            <a:r>
              <a:rPr lang="en-US" sz="900">
                <a:solidFill>
                  <a:schemeClr val="bg2"/>
                </a:solidFill>
                <a:latin typeface="Arial" charset="0"/>
                <a:ea typeface="+mn-ea"/>
                <a:cs typeface="+mn-cs"/>
              </a:rPr>
              <a:t>- </a:t>
            </a:r>
            <a:fld id="{6CDE06A3-65A5-4896-B270-EACD137A18D7}" type="slidenum">
              <a:rPr lang="en-US" sz="900">
                <a:solidFill>
                  <a:schemeClr val="bg2"/>
                </a:solidFill>
                <a:latin typeface="Arial" charset="0"/>
                <a:ea typeface="+mn-ea"/>
                <a:cs typeface="+mn-cs"/>
              </a:rPr>
              <a:pPr algn="ctr" fontAlgn="auto">
                <a:spcBef>
                  <a:spcPct val="50000"/>
                </a:spcBef>
                <a:spcAft>
                  <a:spcPts val="0"/>
                </a:spcAft>
                <a:defRPr/>
              </a:pPr>
              <a:t>‹#›</a:t>
            </a:fld>
            <a:r>
              <a:rPr lang="en-US" sz="900">
                <a:solidFill>
                  <a:schemeClr val="bg2"/>
                </a:solidFill>
                <a:latin typeface="Arial" charset="0"/>
                <a:ea typeface="+mn-ea"/>
                <a:cs typeface="+mn-cs"/>
              </a:rPr>
              <a:t> -</a:t>
            </a:r>
          </a:p>
        </p:txBody>
      </p:sp>
      <p:pic>
        <p:nvPicPr>
          <p:cNvPr id="1029" name="Picture 13"/>
          <p:cNvPicPr>
            <a:picLocks noChangeAspect="1" noChangeArrowheads="1"/>
          </p:cNvPicPr>
          <p:nvPr/>
        </p:nvPicPr>
        <p:blipFill>
          <a:blip r:embed="rId13"/>
          <a:srcRect/>
          <a:stretch>
            <a:fillRect/>
          </a:stretch>
        </p:blipFill>
        <p:spPr bwMode="auto">
          <a:xfrm>
            <a:off x="-1588" y="0"/>
            <a:ext cx="9145588" cy="1133475"/>
          </a:xfrm>
          <a:prstGeom prst="rect">
            <a:avLst/>
          </a:prstGeom>
          <a:noFill/>
          <a:ln w="9525">
            <a:noFill/>
            <a:miter lim="800000"/>
            <a:headEnd/>
            <a:tailEnd/>
          </a:ln>
        </p:spPr>
      </p:pic>
      <p:sp>
        <p:nvSpPr>
          <p:cNvPr id="1038" name="Rectangle 14"/>
          <p:cNvSpPr>
            <a:spLocks noGrp="1" noChangeArrowheads="1"/>
          </p:cNvSpPr>
          <p:nvPr>
            <p:ph type="title"/>
          </p:nvPr>
        </p:nvSpPr>
        <p:spPr bwMode="auto">
          <a:xfrm>
            <a:off x="228600" y="152400"/>
            <a:ext cx="7391400" cy="790575"/>
          </a:xfrm>
          <a:prstGeom prst="rect">
            <a:avLst/>
          </a:prstGeom>
          <a:noFill/>
          <a:ln w="9525">
            <a:noFill/>
            <a:miter lim="800000"/>
            <a:headEnd/>
            <a:tailEnd/>
          </a:ln>
          <a:effectLst>
            <a:outerShdw dist="35921" dir="2700000" algn="ctr" rotWithShape="0">
              <a:schemeClr val="bg2">
                <a:alpha val="50000"/>
              </a:schemeClr>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726" r:id="rId1"/>
    <p:sldLayoutId id="2147483725" r:id="rId2"/>
    <p:sldLayoutId id="2147483724" r:id="rId3"/>
    <p:sldLayoutId id="2147483723" r:id="rId4"/>
    <p:sldLayoutId id="2147483722" r:id="rId5"/>
    <p:sldLayoutId id="2147483721" r:id="rId6"/>
    <p:sldLayoutId id="2147483720" r:id="rId7"/>
    <p:sldLayoutId id="2147483719" r:id="rId8"/>
    <p:sldLayoutId id="2147483718" r:id="rId9"/>
    <p:sldLayoutId id="2147483717" r:id="rId10"/>
    <p:sldLayoutId id="2147483716" r:id="rId11"/>
  </p:sldLayoutIdLst>
  <p:txStyles>
    <p:titleStyle>
      <a:lvl1pPr algn="l" rtl="0" eaLnBrk="0" fontAlgn="base" hangingPunct="0">
        <a:spcBef>
          <a:spcPct val="0"/>
        </a:spcBef>
        <a:spcAft>
          <a:spcPct val="0"/>
        </a:spcAft>
        <a:defRPr sz="2800">
          <a:solidFill>
            <a:schemeClr val="bg1"/>
          </a:solidFill>
          <a:latin typeface="+mj-lt"/>
          <a:ea typeface="ＭＳ Ｐゴシック" pitchFamily="-60" charset="-128"/>
          <a:cs typeface="ＭＳ Ｐゴシック" pitchFamily="-60" charset="-128"/>
        </a:defRPr>
      </a:lvl1pPr>
      <a:lvl2pPr algn="l" rtl="0" eaLnBrk="0" fontAlgn="base" hangingPunct="0">
        <a:spcBef>
          <a:spcPct val="0"/>
        </a:spcBef>
        <a:spcAft>
          <a:spcPct val="0"/>
        </a:spcAft>
        <a:defRPr sz="2800">
          <a:solidFill>
            <a:schemeClr val="bg1"/>
          </a:solidFill>
          <a:latin typeface="Verdana Bold" charset="0"/>
          <a:ea typeface="ＭＳ Ｐゴシック" pitchFamily="-60" charset="-128"/>
          <a:cs typeface="ＭＳ Ｐゴシック" pitchFamily="-60" charset="-128"/>
        </a:defRPr>
      </a:lvl2pPr>
      <a:lvl3pPr algn="l" rtl="0" eaLnBrk="0" fontAlgn="base" hangingPunct="0">
        <a:spcBef>
          <a:spcPct val="0"/>
        </a:spcBef>
        <a:spcAft>
          <a:spcPct val="0"/>
        </a:spcAft>
        <a:defRPr sz="2800">
          <a:solidFill>
            <a:schemeClr val="bg1"/>
          </a:solidFill>
          <a:latin typeface="Verdana Bold" charset="0"/>
          <a:ea typeface="ＭＳ Ｐゴシック" pitchFamily="-60" charset="-128"/>
          <a:cs typeface="ＭＳ Ｐゴシック" pitchFamily="-60" charset="-128"/>
        </a:defRPr>
      </a:lvl3pPr>
      <a:lvl4pPr algn="l" rtl="0" eaLnBrk="0" fontAlgn="base" hangingPunct="0">
        <a:spcBef>
          <a:spcPct val="0"/>
        </a:spcBef>
        <a:spcAft>
          <a:spcPct val="0"/>
        </a:spcAft>
        <a:defRPr sz="2800">
          <a:solidFill>
            <a:schemeClr val="bg1"/>
          </a:solidFill>
          <a:latin typeface="Verdana Bold" charset="0"/>
          <a:ea typeface="ＭＳ Ｐゴシック" pitchFamily="-60" charset="-128"/>
          <a:cs typeface="ＭＳ Ｐゴシック" pitchFamily="-60" charset="-128"/>
        </a:defRPr>
      </a:lvl4pPr>
      <a:lvl5pPr algn="l" rtl="0" eaLnBrk="0" fontAlgn="base" hangingPunct="0">
        <a:spcBef>
          <a:spcPct val="0"/>
        </a:spcBef>
        <a:spcAft>
          <a:spcPct val="0"/>
        </a:spcAft>
        <a:defRPr sz="2800">
          <a:solidFill>
            <a:schemeClr val="bg1"/>
          </a:solidFill>
          <a:latin typeface="Verdana Bold" charset="0"/>
          <a:ea typeface="ＭＳ Ｐゴシック" pitchFamily="-60" charset="-128"/>
          <a:cs typeface="ＭＳ Ｐゴシック" pitchFamily="-60" charset="-128"/>
        </a:defRPr>
      </a:lvl5pPr>
      <a:lvl6pPr marL="457200" algn="l" rtl="0" eaLnBrk="1" fontAlgn="base" hangingPunct="1">
        <a:spcBef>
          <a:spcPct val="0"/>
        </a:spcBef>
        <a:spcAft>
          <a:spcPct val="0"/>
        </a:spcAft>
        <a:defRPr sz="2800">
          <a:solidFill>
            <a:schemeClr val="bg1"/>
          </a:solidFill>
          <a:latin typeface="Verdana Bold" charset="0"/>
        </a:defRPr>
      </a:lvl6pPr>
      <a:lvl7pPr marL="914400" algn="l" rtl="0" eaLnBrk="1" fontAlgn="base" hangingPunct="1">
        <a:spcBef>
          <a:spcPct val="0"/>
        </a:spcBef>
        <a:spcAft>
          <a:spcPct val="0"/>
        </a:spcAft>
        <a:defRPr sz="2800">
          <a:solidFill>
            <a:schemeClr val="bg1"/>
          </a:solidFill>
          <a:latin typeface="Verdana Bold" charset="0"/>
        </a:defRPr>
      </a:lvl7pPr>
      <a:lvl8pPr marL="1371600" algn="l" rtl="0" eaLnBrk="1" fontAlgn="base" hangingPunct="1">
        <a:spcBef>
          <a:spcPct val="0"/>
        </a:spcBef>
        <a:spcAft>
          <a:spcPct val="0"/>
        </a:spcAft>
        <a:defRPr sz="2800">
          <a:solidFill>
            <a:schemeClr val="bg1"/>
          </a:solidFill>
          <a:latin typeface="Verdana Bold" charset="0"/>
        </a:defRPr>
      </a:lvl8pPr>
      <a:lvl9pPr marL="1828800" algn="l" rtl="0" eaLnBrk="1" fontAlgn="base" hangingPunct="1">
        <a:spcBef>
          <a:spcPct val="0"/>
        </a:spcBef>
        <a:spcAft>
          <a:spcPct val="0"/>
        </a:spcAft>
        <a:defRPr sz="2800">
          <a:solidFill>
            <a:schemeClr val="bg1"/>
          </a:solidFill>
          <a:latin typeface="Verdana Bold"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60" charset="-128"/>
          <a:cs typeface="ＭＳ Ｐゴシック" pitchFamily="-60" charset="-128"/>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60"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60"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60"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60" charset="-128"/>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1371600" y="76200"/>
            <a:ext cx="7620000" cy="790575"/>
          </a:xfrm>
          <a:prstGeom prst="rect">
            <a:avLst/>
          </a:prstGeom>
          <a:noFill/>
          <a:ln w="9525">
            <a:noFill/>
            <a:miter lim="800000"/>
            <a:headEnd/>
            <a:tailEnd/>
          </a:ln>
          <a:effectLst>
            <a:outerShdw dist="35921" dir="2700000" algn="ctr" rotWithShape="0">
              <a:srgbClr val="B3B3B3">
                <a:alpha val="50000"/>
              </a:srgbClr>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15" name="Rectangle 3"/>
          <p:cNvSpPr>
            <a:spLocks noGrp="1" noChangeArrowheads="1"/>
          </p:cNvSpPr>
          <p:nvPr>
            <p:ph type="body" idx="1"/>
          </p:nvPr>
        </p:nvSpPr>
        <p:spPr bwMode="auto">
          <a:xfrm>
            <a:off x="1371600" y="1143000"/>
            <a:ext cx="76200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8" name="Text Box 4"/>
          <p:cNvSpPr txBox="1">
            <a:spLocks noChangeArrowheads="1"/>
          </p:cNvSpPr>
          <p:nvPr/>
        </p:nvSpPr>
        <p:spPr bwMode="auto">
          <a:xfrm>
            <a:off x="6575425" y="6567488"/>
            <a:ext cx="1730375" cy="214312"/>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en-US" sz="800">
                <a:solidFill>
                  <a:schemeClr val="bg2"/>
                </a:solidFill>
                <a:latin typeface="Arial" charset="0"/>
                <a:ea typeface="+mn-ea"/>
                <a:cs typeface="+mn-cs"/>
                <a:sym typeface="Symbol" pitchFamily="18" charset="2"/>
              </a:rPr>
              <a:t> Michigan State University, 2008</a:t>
            </a:r>
            <a:endParaRPr lang="en-US" sz="800">
              <a:solidFill>
                <a:schemeClr val="bg2"/>
              </a:solidFill>
              <a:latin typeface="Arial" charset="0"/>
              <a:ea typeface="+mn-ea"/>
              <a:cs typeface="+mn-cs"/>
            </a:endParaRPr>
          </a:p>
        </p:txBody>
      </p:sp>
      <p:sp>
        <p:nvSpPr>
          <p:cNvPr id="6149" name="Text Box 5"/>
          <p:cNvSpPr txBox="1">
            <a:spLocks noChangeArrowheads="1"/>
          </p:cNvSpPr>
          <p:nvPr/>
        </p:nvSpPr>
        <p:spPr bwMode="auto">
          <a:xfrm>
            <a:off x="8382000" y="6553200"/>
            <a:ext cx="685800" cy="228600"/>
          </a:xfrm>
          <a:prstGeom prst="rect">
            <a:avLst/>
          </a:prstGeom>
          <a:noFill/>
          <a:ln w="9525">
            <a:noFill/>
            <a:miter lim="800000"/>
            <a:headEnd/>
            <a:tailEnd/>
          </a:ln>
          <a:effectLst/>
        </p:spPr>
        <p:txBody>
          <a:bodyPr>
            <a:spAutoFit/>
          </a:bodyPr>
          <a:lstStyle/>
          <a:p>
            <a:pPr algn="ctr" fontAlgn="auto">
              <a:spcBef>
                <a:spcPct val="50000"/>
              </a:spcBef>
              <a:spcAft>
                <a:spcPts val="0"/>
              </a:spcAft>
              <a:defRPr/>
            </a:pPr>
            <a:r>
              <a:rPr lang="en-US" sz="900">
                <a:solidFill>
                  <a:schemeClr val="bg2"/>
                </a:solidFill>
                <a:latin typeface="Arial" charset="0"/>
                <a:ea typeface="+mn-ea"/>
                <a:cs typeface="+mn-cs"/>
              </a:rPr>
              <a:t>- </a:t>
            </a:r>
            <a:fld id="{DCB58F70-75BD-444F-A785-572002B7F61B}" type="slidenum">
              <a:rPr lang="en-US" sz="900">
                <a:solidFill>
                  <a:schemeClr val="bg2"/>
                </a:solidFill>
                <a:latin typeface="Arial" charset="0"/>
                <a:ea typeface="+mn-ea"/>
                <a:cs typeface="+mn-cs"/>
              </a:rPr>
              <a:pPr algn="ctr" fontAlgn="auto">
                <a:spcBef>
                  <a:spcPct val="50000"/>
                </a:spcBef>
                <a:spcAft>
                  <a:spcPts val="0"/>
                </a:spcAft>
                <a:defRPr/>
              </a:pPr>
              <a:t>‹#›</a:t>
            </a:fld>
            <a:r>
              <a:rPr lang="en-US" sz="900">
                <a:solidFill>
                  <a:schemeClr val="bg2"/>
                </a:solidFill>
                <a:latin typeface="Arial" charset="0"/>
                <a:ea typeface="+mn-ea"/>
                <a:cs typeface="+mn-cs"/>
              </a:rPr>
              <a:t> -</a:t>
            </a:r>
          </a:p>
        </p:txBody>
      </p:sp>
      <p:pic>
        <p:nvPicPr>
          <p:cNvPr id="13318" name="Picture 6"/>
          <p:cNvPicPr>
            <a:picLocks noChangeAspect="1" noChangeArrowheads="1"/>
          </p:cNvPicPr>
          <p:nvPr/>
        </p:nvPicPr>
        <p:blipFill>
          <a:blip r:embed="rId13"/>
          <a:srcRect/>
          <a:stretch>
            <a:fillRect/>
          </a:stretch>
        </p:blipFill>
        <p:spPr bwMode="auto">
          <a:xfrm>
            <a:off x="0" y="-1588"/>
            <a:ext cx="1243013" cy="68595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37" r:id="rId1"/>
    <p:sldLayoutId id="2147483736" r:id="rId2"/>
    <p:sldLayoutId id="2147483735" r:id="rId3"/>
    <p:sldLayoutId id="2147483734" r:id="rId4"/>
    <p:sldLayoutId id="2147483733" r:id="rId5"/>
    <p:sldLayoutId id="2147483732" r:id="rId6"/>
    <p:sldLayoutId id="2147483731" r:id="rId7"/>
    <p:sldLayoutId id="2147483730" r:id="rId8"/>
    <p:sldLayoutId id="2147483729" r:id="rId9"/>
    <p:sldLayoutId id="2147483728" r:id="rId10"/>
    <p:sldLayoutId id="2147483727" r:id="rId11"/>
  </p:sldLayoutIdLst>
  <p:txStyles>
    <p:titleStyle>
      <a:lvl1pPr algn="l" rtl="0" eaLnBrk="0" fontAlgn="base" hangingPunct="0">
        <a:spcBef>
          <a:spcPct val="0"/>
        </a:spcBef>
        <a:spcAft>
          <a:spcPct val="0"/>
        </a:spcAft>
        <a:defRPr sz="2800">
          <a:solidFill>
            <a:srgbClr val="266B4F"/>
          </a:solidFill>
          <a:latin typeface="+mj-lt"/>
          <a:ea typeface="ＭＳ Ｐゴシック" pitchFamily="-60" charset="-128"/>
          <a:cs typeface="ＭＳ Ｐゴシック" pitchFamily="-60" charset="-128"/>
        </a:defRPr>
      </a:lvl1pPr>
      <a:lvl2pPr algn="l" rtl="0" eaLnBrk="0" fontAlgn="base" hangingPunct="0">
        <a:spcBef>
          <a:spcPct val="0"/>
        </a:spcBef>
        <a:spcAft>
          <a:spcPct val="0"/>
        </a:spcAft>
        <a:defRPr sz="2800">
          <a:solidFill>
            <a:srgbClr val="266B4F"/>
          </a:solidFill>
          <a:latin typeface="Verdana Bold" charset="0"/>
          <a:ea typeface="ＭＳ Ｐゴシック" pitchFamily="-60" charset="-128"/>
          <a:cs typeface="ＭＳ Ｐゴシック" pitchFamily="-60" charset="-128"/>
        </a:defRPr>
      </a:lvl2pPr>
      <a:lvl3pPr algn="l" rtl="0" eaLnBrk="0" fontAlgn="base" hangingPunct="0">
        <a:spcBef>
          <a:spcPct val="0"/>
        </a:spcBef>
        <a:spcAft>
          <a:spcPct val="0"/>
        </a:spcAft>
        <a:defRPr sz="2800">
          <a:solidFill>
            <a:srgbClr val="266B4F"/>
          </a:solidFill>
          <a:latin typeface="Verdana Bold" charset="0"/>
          <a:ea typeface="ＭＳ Ｐゴシック" pitchFamily="-60" charset="-128"/>
          <a:cs typeface="ＭＳ Ｐゴシック" pitchFamily="-60" charset="-128"/>
        </a:defRPr>
      </a:lvl3pPr>
      <a:lvl4pPr algn="l" rtl="0" eaLnBrk="0" fontAlgn="base" hangingPunct="0">
        <a:spcBef>
          <a:spcPct val="0"/>
        </a:spcBef>
        <a:spcAft>
          <a:spcPct val="0"/>
        </a:spcAft>
        <a:defRPr sz="2800">
          <a:solidFill>
            <a:srgbClr val="266B4F"/>
          </a:solidFill>
          <a:latin typeface="Verdana Bold" charset="0"/>
          <a:ea typeface="ＭＳ Ｐゴシック" pitchFamily="-60" charset="-128"/>
          <a:cs typeface="ＭＳ Ｐゴシック" pitchFamily="-60" charset="-128"/>
        </a:defRPr>
      </a:lvl4pPr>
      <a:lvl5pPr algn="l" rtl="0" eaLnBrk="0" fontAlgn="base" hangingPunct="0">
        <a:spcBef>
          <a:spcPct val="0"/>
        </a:spcBef>
        <a:spcAft>
          <a:spcPct val="0"/>
        </a:spcAft>
        <a:defRPr sz="2800">
          <a:solidFill>
            <a:srgbClr val="266B4F"/>
          </a:solidFill>
          <a:latin typeface="Verdana Bold" charset="0"/>
          <a:ea typeface="ＭＳ Ｐゴシック" pitchFamily="-60" charset="-128"/>
          <a:cs typeface="ＭＳ Ｐゴシック" pitchFamily="-60" charset="-128"/>
        </a:defRPr>
      </a:lvl5pPr>
      <a:lvl6pPr marL="457200" algn="l" rtl="0" eaLnBrk="1" fontAlgn="base" hangingPunct="1">
        <a:spcBef>
          <a:spcPct val="0"/>
        </a:spcBef>
        <a:spcAft>
          <a:spcPct val="0"/>
        </a:spcAft>
        <a:defRPr sz="2800">
          <a:solidFill>
            <a:srgbClr val="266B4F"/>
          </a:solidFill>
          <a:latin typeface="Verdana Bold" charset="0"/>
        </a:defRPr>
      </a:lvl6pPr>
      <a:lvl7pPr marL="914400" algn="l" rtl="0" eaLnBrk="1" fontAlgn="base" hangingPunct="1">
        <a:spcBef>
          <a:spcPct val="0"/>
        </a:spcBef>
        <a:spcAft>
          <a:spcPct val="0"/>
        </a:spcAft>
        <a:defRPr sz="2800">
          <a:solidFill>
            <a:srgbClr val="266B4F"/>
          </a:solidFill>
          <a:latin typeface="Verdana Bold" charset="0"/>
        </a:defRPr>
      </a:lvl7pPr>
      <a:lvl8pPr marL="1371600" algn="l" rtl="0" eaLnBrk="1" fontAlgn="base" hangingPunct="1">
        <a:spcBef>
          <a:spcPct val="0"/>
        </a:spcBef>
        <a:spcAft>
          <a:spcPct val="0"/>
        </a:spcAft>
        <a:defRPr sz="2800">
          <a:solidFill>
            <a:srgbClr val="266B4F"/>
          </a:solidFill>
          <a:latin typeface="Verdana Bold" charset="0"/>
        </a:defRPr>
      </a:lvl8pPr>
      <a:lvl9pPr marL="1828800" algn="l" rtl="0" eaLnBrk="1" fontAlgn="base" hangingPunct="1">
        <a:spcBef>
          <a:spcPct val="0"/>
        </a:spcBef>
        <a:spcAft>
          <a:spcPct val="0"/>
        </a:spcAft>
        <a:defRPr sz="2800">
          <a:solidFill>
            <a:srgbClr val="266B4F"/>
          </a:solidFill>
          <a:latin typeface="Verdana Bold"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60" charset="-128"/>
          <a:cs typeface="ＭＳ Ｐゴシック" pitchFamily="-60" charset="-128"/>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60"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60"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60"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60" charset="-128"/>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219" name="Text Box 3"/>
          <p:cNvSpPr txBox="1">
            <a:spLocks noChangeArrowheads="1"/>
          </p:cNvSpPr>
          <p:nvPr/>
        </p:nvSpPr>
        <p:spPr bwMode="auto">
          <a:xfrm>
            <a:off x="6575425" y="6567488"/>
            <a:ext cx="1730375" cy="214312"/>
          </a:xfrm>
          <a:prstGeom prst="rect">
            <a:avLst/>
          </a:prstGeom>
          <a:noFill/>
          <a:ln w="9525">
            <a:noFill/>
            <a:miter lim="800000"/>
            <a:headEnd/>
            <a:tailEnd/>
          </a:ln>
          <a:effectLst/>
        </p:spPr>
        <p:txBody>
          <a:bodyPr wrap="none">
            <a:spAutoFit/>
          </a:bodyPr>
          <a:lstStyle/>
          <a:p>
            <a:pPr fontAlgn="auto">
              <a:spcBef>
                <a:spcPts val="0"/>
              </a:spcBef>
              <a:spcAft>
                <a:spcPts val="0"/>
              </a:spcAft>
              <a:defRPr/>
            </a:pPr>
            <a:r>
              <a:rPr lang="en-US" sz="800">
                <a:solidFill>
                  <a:schemeClr val="bg2"/>
                </a:solidFill>
                <a:latin typeface="Arial" charset="0"/>
                <a:ea typeface="+mn-ea"/>
                <a:cs typeface="+mn-cs"/>
                <a:sym typeface="Symbol" pitchFamily="18" charset="2"/>
              </a:rPr>
              <a:t> Michigan State University, 2008</a:t>
            </a:r>
            <a:endParaRPr lang="en-US" sz="800">
              <a:solidFill>
                <a:schemeClr val="bg2"/>
              </a:solidFill>
              <a:latin typeface="Arial" charset="0"/>
              <a:ea typeface="+mn-ea"/>
              <a:cs typeface="+mn-cs"/>
            </a:endParaRPr>
          </a:p>
        </p:txBody>
      </p:sp>
      <p:sp>
        <p:nvSpPr>
          <p:cNvPr id="9220" name="Text Box 4"/>
          <p:cNvSpPr txBox="1">
            <a:spLocks noChangeArrowheads="1"/>
          </p:cNvSpPr>
          <p:nvPr/>
        </p:nvSpPr>
        <p:spPr bwMode="auto">
          <a:xfrm>
            <a:off x="8382000" y="6553200"/>
            <a:ext cx="685800" cy="228600"/>
          </a:xfrm>
          <a:prstGeom prst="rect">
            <a:avLst/>
          </a:prstGeom>
          <a:noFill/>
          <a:ln w="9525">
            <a:noFill/>
            <a:miter lim="800000"/>
            <a:headEnd/>
            <a:tailEnd/>
          </a:ln>
          <a:effectLst/>
        </p:spPr>
        <p:txBody>
          <a:bodyPr>
            <a:spAutoFit/>
          </a:bodyPr>
          <a:lstStyle/>
          <a:p>
            <a:pPr algn="ctr" fontAlgn="auto">
              <a:spcBef>
                <a:spcPct val="50000"/>
              </a:spcBef>
              <a:spcAft>
                <a:spcPts val="0"/>
              </a:spcAft>
              <a:defRPr/>
            </a:pPr>
            <a:r>
              <a:rPr lang="en-US" sz="900">
                <a:solidFill>
                  <a:schemeClr val="bg2"/>
                </a:solidFill>
                <a:latin typeface="Arial" charset="0"/>
                <a:ea typeface="+mn-ea"/>
                <a:cs typeface="+mn-cs"/>
              </a:rPr>
              <a:t>- </a:t>
            </a:r>
            <a:fld id="{9CA65C9F-9C16-4D28-872B-1F2179711D52}" type="slidenum">
              <a:rPr lang="en-US" sz="900">
                <a:solidFill>
                  <a:schemeClr val="bg2"/>
                </a:solidFill>
                <a:latin typeface="Arial" charset="0"/>
                <a:ea typeface="+mn-ea"/>
                <a:cs typeface="+mn-cs"/>
              </a:rPr>
              <a:pPr algn="ctr" fontAlgn="auto">
                <a:spcBef>
                  <a:spcPct val="50000"/>
                </a:spcBef>
                <a:spcAft>
                  <a:spcPts val="0"/>
                </a:spcAft>
                <a:defRPr/>
              </a:pPr>
              <a:t>‹#›</a:t>
            </a:fld>
            <a:r>
              <a:rPr lang="en-US" sz="900">
                <a:solidFill>
                  <a:schemeClr val="bg2"/>
                </a:solidFill>
                <a:latin typeface="Arial" charset="0"/>
                <a:ea typeface="+mn-ea"/>
                <a:cs typeface="+mn-cs"/>
              </a:rPr>
              <a:t> -</a:t>
            </a:r>
          </a:p>
        </p:txBody>
      </p:sp>
      <p:pic>
        <p:nvPicPr>
          <p:cNvPr id="25604" name="Picture 5"/>
          <p:cNvPicPr>
            <a:picLocks noChangeAspect="1" noChangeArrowheads="1"/>
          </p:cNvPicPr>
          <p:nvPr/>
        </p:nvPicPr>
        <p:blipFill>
          <a:blip r:embed="rId13"/>
          <a:srcRect/>
          <a:stretch>
            <a:fillRect/>
          </a:stretch>
        </p:blipFill>
        <p:spPr bwMode="auto">
          <a:xfrm>
            <a:off x="-1588" y="0"/>
            <a:ext cx="9145588" cy="1133475"/>
          </a:xfrm>
          <a:prstGeom prst="rect">
            <a:avLst/>
          </a:prstGeom>
          <a:noFill/>
          <a:ln w="9525">
            <a:noFill/>
            <a:miter lim="800000"/>
            <a:headEnd/>
            <a:tailEnd/>
          </a:ln>
        </p:spPr>
      </p:pic>
      <p:sp>
        <p:nvSpPr>
          <p:cNvPr id="9223" name="Rectangle 7"/>
          <p:cNvSpPr>
            <a:spLocks noChangeArrowheads="1"/>
          </p:cNvSpPr>
          <p:nvPr/>
        </p:nvSpPr>
        <p:spPr bwMode="auto">
          <a:xfrm>
            <a:off x="685800" y="2362200"/>
            <a:ext cx="7772400" cy="1143000"/>
          </a:xfrm>
          <a:prstGeom prst="rect">
            <a:avLst/>
          </a:prstGeom>
          <a:noFill/>
          <a:ln w="9525">
            <a:noFill/>
            <a:miter lim="800000"/>
            <a:headEnd/>
            <a:tailEnd/>
          </a:ln>
          <a:effectLst>
            <a:outerShdw dist="35921" dir="2700000" algn="ctr" rotWithShape="0">
              <a:srgbClr val="B3B3B3">
                <a:alpha val="50000"/>
              </a:srgbClr>
            </a:outerShdw>
          </a:effectLst>
        </p:spPr>
        <p:txBody>
          <a:bodyPr anchor="ctr"/>
          <a:lstStyle/>
          <a:p>
            <a:pPr fontAlgn="auto">
              <a:spcBef>
                <a:spcPts val="0"/>
              </a:spcBef>
              <a:spcAft>
                <a:spcPts val="0"/>
              </a:spcAft>
              <a:defRPr/>
            </a:pPr>
            <a:r>
              <a:rPr lang="en-US" sz="3600">
                <a:solidFill>
                  <a:srgbClr val="266B4F"/>
                </a:solidFill>
                <a:latin typeface="Verdana Bold" charset="0"/>
                <a:ea typeface="+mn-ea"/>
                <a:cs typeface="+mn-cs"/>
              </a:rPr>
              <a:t>Click to edit Master title style</a:t>
            </a:r>
          </a:p>
        </p:txBody>
      </p:sp>
      <p:sp>
        <p:nvSpPr>
          <p:cNvPr id="9224" name="Rectangle 8"/>
          <p:cNvSpPr>
            <a:spLocks noChangeArrowheads="1"/>
          </p:cNvSpPr>
          <p:nvPr/>
        </p:nvSpPr>
        <p:spPr bwMode="auto">
          <a:xfrm>
            <a:off x="1371600" y="4191000"/>
            <a:ext cx="6400800" cy="1752600"/>
          </a:xfrm>
          <a:prstGeom prst="rect">
            <a:avLst/>
          </a:prstGeom>
          <a:noFill/>
          <a:ln w="9525">
            <a:noFill/>
            <a:miter lim="800000"/>
            <a:headEnd/>
            <a:tailEnd/>
          </a:ln>
          <a:effectLst/>
        </p:spPr>
        <p:txBody>
          <a:bodyPr/>
          <a:lstStyle/>
          <a:p>
            <a:pPr algn="ctr" fontAlgn="auto">
              <a:spcBef>
                <a:spcPct val="20000"/>
              </a:spcBef>
              <a:spcAft>
                <a:spcPts val="0"/>
              </a:spcAft>
              <a:defRPr/>
            </a:pPr>
            <a:r>
              <a:rPr lang="en-US" sz="2800">
                <a:latin typeface="Verdana" pitchFamily="34" charset="0"/>
                <a:ea typeface="+mn-ea"/>
                <a:cs typeface="+mn-cs"/>
              </a:rPr>
              <a:t>Click to edit Master subtitle style</a:t>
            </a:r>
          </a:p>
        </p:txBody>
      </p:sp>
    </p:spTree>
  </p:cSld>
  <p:clrMap bg1="lt1" tx1="dk1" bg2="lt2" tx2="dk2" accent1="accent1" accent2="accent2" accent3="accent3" accent4="accent4" accent5="accent5" accent6="accent6" hlink="hlink" folHlink="folHlink"/>
  <p:sldLayoutIdLst>
    <p:sldLayoutId id="2147483748" r:id="rId1"/>
    <p:sldLayoutId id="2147483747" r:id="rId2"/>
    <p:sldLayoutId id="2147483746" r:id="rId3"/>
    <p:sldLayoutId id="2147483745" r:id="rId4"/>
    <p:sldLayoutId id="2147483744" r:id="rId5"/>
    <p:sldLayoutId id="2147483743" r:id="rId6"/>
    <p:sldLayoutId id="2147483742" r:id="rId7"/>
    <p:sldLayoutId id="2147483741" r:id="rId8"/>
    <p:sldLayoutId id="2147483740" r:id="rId9"/>
    <p:sldLayoutId id="2147483739" r:id="rId10"/>
    <p:sldLayoutId id="2147483738" r:id="rId11"/>
  </p:sldLayoutIdLst>
  <p:txStyles>
    <p:titleStyle>
      <a:lvl1pPr algn="l" rtl="0" eaLnBrk="0" fontAlgn="base" hangingPunct="0">
        <a:spcBef>
          <a:spcPct val="0"/>
        </a:spcBef>
        <a:spcAft>
          <a:spcPct val="0"/>
        </a:spcAft>
        <a:defRPr sz="2800">
          <a:solidFill>
            <a:schemeClr val="bg1"/>
          </a:solidFill>
          <a:latin typeface="+mj-lt"/>
          <a:ea typeface="ＭＳ Ｐゴシック" pitchFamily="-60" charset="-128"/>
          <a:cs typeface="ＭＳ Ｐゴシック" pitchFamily="-60" charset="-128"/>
        </a:defRPr>
      </a:lvl1pPr>
      <a:lvl2pPr algn="l" rtl="0" eaLnBrk="0" fontAlgn="base" hangingPunct="0">
        <a:spcBef>
          <a:spcPct val="0"/>
        </a:spcBef>
        <a:spcAft>
          <a:spcPct val="0"/>
        </a:spcAft>
        <a:defRPr sz="2800">
          <a:solidFill>
            <a:schemeClr val="bg1"/>
          </a:solidFill>
          <a:latin typeface="Verdana Bold" charset="0"/>
          <a:ea typeface="ＭＳ Ｐゴシック" pitchFamily="-60" charset="-128"/>
          <a:cs typeface="ＭＳ Ｐゴシック" pitchFamily="-60" charset="-128"/>
        </a:defRPr>
      </a:lvl2pPr>
      <a:lvl3pPr algn="l" rtl="0" eaLnBrk="0" fontAlgn="base" hangingPunct="0">
        <a:spcBef>
          <a:spcPct val="0"/>
        </a:spcBef>
        <a:spcAft>
          <a:spcPct val="0"/>
        </a:spcAft>
        <a:defRPr sz="2800">
          <a:solidFill>
            <a:schemeClr val="bg1"/>
          </a:solidFill>
          <a:latin typeface="Verdana Bold" charset="0"/>
          <a:ea typeface="ＭＳ Ｐゴシック" pitchFamily="-60" charset="-128"/>
          <a:cs typeface="ＭＳ Ｐゴシック" pitchFamily="-60" charset="-128"/>
        </a:defRPr>
      </a:lvl3pPr>
      <a:lvl4pPr algn="l" rtl="0" eaLnBrk="0" fontAlgn="base" hangingPunct="0">
        <a:spcBef>
          <a:spcPct val="0"/>
        </a:spcBef>
        <a:spcAft>
          <a:spcPct val="0"/>
        </a:spcAft>
        <a:defRPr sz="2800">
          <a:solidFill>
            <a:schemeClr val="bg1"/>
          </a:solidFill>
          <a:latin typeface="Verdana Bold" charset="0"/>
          <a:ea typeface="ＭＳ Ｐゴシック" pitchFamily="-60" charset="-128"/>
          <a:cs typeface="ＭＳ Ｐゴシック" pitchFamily="-60" charset="-128"/>
        </a:defRPr>
      </a:lvl4pPr>
      <a:lvl5pPr algn="l" rtl="0" eaLnBrk="0" fontAlgn="base" hangingPunct="0">
        <a:spcBef>
          <a:spcPct val="0"/>
        </a:spcBef>
        <a:spcAft>
          <a:spcPct val="0"/>
        </a:spcAft>
        <a:defRPr sz="2800">
          <a:solidFill>
            <a:schemeClr val="bg1"/>
          </a:solidFill>
          <a:latin typeface="Verdana Bold" charset="0"/>
          <a:ea typeface="ＭＳ Ｐゴシック" pitchFamily="-60" charset="-128"/>
          <a:cs typeface="ＭＳ Ｐゴシック" pitchFamily="-60" charset="-128"/>
        </a:defRPr>
      </a:lvl5pPr>
      <a:lvl6pPr marL="457200" algn="l" rtl="0" eaLnBrk="1" fontAlgn="base" hangingPunct="1">
        <a:spcBef>
          <a:spcPct val="0"/>
        </a:spcBef>
        <a:spcAft>
          <a:spcPct val="0"/>
        </a:spcAft>
        <a:defRPr sz="2800">
          <a:solidFill>
            <a:schemeClr val="bg1"/>
          </a:solidFill>
          <a:latin typeface="Verdana Bold" charset="0"/>
        </a:defRPr>
      </a:lvl6pPr>
      <a:lvl7pPr marL="914400" algn="l" rtl="0" eaLnBrk="1" fontAlgn="base" hangingPunct="1">
        <a:spcBef>
          <a:spcPct val="0"/>
        </a:spcBef>
        <a:spcAft>
          <a:spcPct val="0"/>
        </a:spcAft>
        <a:defRPr sz="2800">
          <a:solidFill>
            <a:schemeClr val="bg1"/>
          </a:solidFill>
          <a:latin typeface="Verdana Bold" charset="0"/>
        </a:defRPr>
      </a:lvl7pPr>
      <a:lvl8pPr marL="1371600" algn="l" rtl="0" eaLnBrk="1" fontAlgn="base" hangingPunct="1">
        <a:spcBef>
          <a:spcPct val="0"/>
        </a:spcBef>
        <a:spcAft>
          <a:spcPct val="0"/>
        </a:spcAft>
        <a:defRPr sz="2800">
          <a:solidFill>
            <a:schemeClr val="bg1"/>
          </a:solidFill>
          <a:latin typeface="Verdana Bold" charset="0"/>
        </a:defRPr>
      </a:lvl8pPr>
      <a:lvl9pPr marL="1828800" algn="l" rtl="0" eaLnBrk="1" fontAlgn="base" hangingPunct="1">
        <a:spcBef>
          <a:spcPct val="0"/>
        </a:spcBef>
        <a:spcAft>
          <a:spcPct val="0"/>
        </a:spcAft>
        <a:defRPr sz="2800">
          <a:solidFill>
            <a:schemeClr val="bg1"/>
          </a:solidFill>
          <a:latin typeface="Verdana Bold"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60" charset="-128"/>
          <a:cs typeface="ＭＳ Ｐゴシック" pitchFamily="-60" charset="-128"/>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60"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60"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60"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60" charset="-128"/>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37890"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7891"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chemeClr val="tx2"/>
                </a:solidFill>
                <a:latin typeface="+mn-lt"/>
                <a:ea typeface="+mn-ea"/>
                <a:cs typeface="+mn-cs"/>
              </a:defRPr>
            </a:lvl1pPr>
          </a:lstStyle>
          <a:p>
            <a:pPr>
              <a:defRPr/>
            </a:pPr>
            <a:fld id="{89F00C24-216A-4B1B-9A0E-2947F8E75D7A}" type="datetimeFigureOut">
              <a:rPr lang="en-US"/>
              <a:pPr>
                <a:defRPr/>
              </a:pPr>
              <a:t>2/23/10</a:t>
            </a:fld>
            <a:endParaRPr lang="en-US" dirty="0"/>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ea typeface="+mn-ea"/>
                <a:cs typeface="+mn-cs"/>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23" name="Slide Number Placeholder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fontAlgn="auto" latinLnBrk="0" hangingPunct="1">
              <a:spcBef>
                <a:spcPts val="0"/>
              </a:spcBef>
              <a:spcAft>
                <a:spcPts val="0"/>
              </a:spcAft>
              <a:defRPr kumimoji="0" sz="1400" b="1">
                <a:solidFill>
                  <a:srgbClr val="FFFFFF"/>
                </a:solidFill>
                <a:latin typeface="+mn-lt"/>
                <a:ea typeface="+mn-ea"/>
                <a:cs typeface="+mn-cs"/>
              </a:defRPr>
            </a:lvl1pPr>
          </a:lstStyle>
          <a:p>
            <a:pPr>
              <a:defRPr/>
            </a:pPr>
            <a:fld id="{74DE7FED-283C-41C8-8D9B-EE8C46DBCB1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53" r:id="rId1"/>
    <p:sldLayoutId id="2147483752" r:id="rId2"/>
    <p:sldLayoutId id="2147483754" r:id="rId3"/>
    <p:sldLayoutId id="2147483755" r:id="rId4"/>
    <p:sldLayoutId id="2147483756" r:id="rId5"/>
    <p:sldLayoutId id="2147483751" r:id="rId6"/>
    <p:sldLayoutId id="2147483757" r:id="rId7"/>
    <p:sldLayoutId id="2147483750" r:id="rId8"/>
    <p:sldLayoutId id="2147483758" r:id="rId9"/>
    <p:sldLayoutId id="2147483749" r:id="rId10"/>
    <p:sldLayoutId id="2147483759" r:id="rId11"/>
  </p:sldLayoutIdLst>
  <p:txStyles>
    <p:titleStyle>
      <a:lvl1pPr algn="l" rtl="0" eaLnBrk="0" fontAlgn="base" hangingPunct="0">
        <a:spcBef>
          <a:spcPct val="0"/>
        </a:spcBef>
        <a:spcAft>
          <a:spcPct val="0"/>
        </a:spcAft>
        <a:defRPr sz="4400" kern="1200">
          <a:solidFill>
            <a:schemeClr val="tx2"/>
          </a:solidFill>
          <a:latin typeface="+mj-lt"/>
          <a:ea typeface="ＭＳ Ｐゴシック" pitchFamily="-60" charset="-128"/>
          <a:cs typeface="ＭＳ Ｐゴシック" pitchFamily="-60" charset="-128"/>
        </a:defRPr>
      </a:lvl1pPr>
      <a:lvl2pPr algn="l" rtl="0" eaLnBrk="0" fontAlgn="base" hangingPunct="0">
        <a:spcBef>
          <a:spcPct val="0"/>
        </a:spcBef>
        <a:spcAft>
          <a:spcPct val="0"/>
        </a:spcAft>
        <a:defRPr sz="4400">
          <a:solidFill>
            <a:schemeClr val="tx2"/>
          </a:solidFill>
          <a:latin typeface="Tw Cen MT" pitchFamily="34" charset="0"/>
          <a:ea typeface="ＭＳ Ｐゴシック" pitchFamily="-60" charset="-128"/>
          <a:cs typeface="ＭＳ Ｐゴシック" pitchFamily="-60" charset="-128"/>
        </a:defRPr>
      </a:lvl2pPr>
      <a:lvl3pPr algn="l" rtl="0" eaLnBrk="0" fontAlgn="base" hangingPunct="0">
        <a:spcBef>
          <a:spcPct val="0"/>
        </a:spcBef>
        <a:spcAft>
          <a:spcPct val="0"/>
        </a:spcAft>
        <a:defRPr sz="4400">
          <a:solidFill>
            <a:schemeClr val="tx2"/>
          </a:solidFill>
          <a:latin typeface="Tw Cen MT" pitchFamily="34" charset="0"/>
          <a:ea typeface="ＭＳ Ｐゴシック" pitchFamily="-60" charset="-128"/>
          <a:cs typeface="ＭＳ Ｐゴシック" pitchFamily="-60" charset="-128"/>
        </a:defRPr>
      </a:lvl3pPr>
      <a:lvl4pPr algn="l" rtl="0" eaLnBrk="0" fontAlgn="base" hangingPunct="0">
        <a:spcBef>
          <a:spcPct val="0"/>
        </a:spcBef>
        <a:spcAft>
          <a:spcPct val="0"/>
        </a:spcAft>
        <a:defRPr sz="4400">
          <a:solidFill>
            <a:schemeClr val="tx2"/>
          </a:solidFill>
          <a:latin typeface="Tw Cen MT" pitchFamily="34" charset="0"/>
          <a:ea typeface="ＭＳ Ｐゴシック" pitchFamily="-60" charset="-128"/>
          <a:cs typeface="ＭＳ Ｐゴシック" pitchFamily="-60" charset="-128"/>
        </a:defRPr>
      </a:lvl4pPr>
      <a:lvl5pPr algn="l" rtl="0" eaLnBrk="0" fontAlgn="base" hangingPunct="0">
        <a:spcBef>
          <a:spcPct val="0"/>
        </a:spcBef>
        <a:spcAft>
          <a:spcPct val="0"/>
        </a:spcAft>
        <a:defRPr sz="4400">
          <a:solidFill>
            <a:schemeClr val="tx2"/>
          </a:solidFill>
          <a:latin typeface="Tw Cen MT" pitchFamily="34" charset="0"/>
          <a:ea typeface="ＭＳ Ｐゴシック" pitchFamily="-60" charset="-128"/>
          <a:cs typeface="ＭＳ Ｐゴシック" pitchFamily="-60" charset="-128"/>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60" charset="2"/>
        <a:buChar char=""/>
        <a:defRPr sz="2900" kern="1200">
          <a:solidFill>
            <a:schemeClr val="tx1"/>
          </a:solidFill>
          <a:latin typeface="+mn-lt"/>
          <a:ea typeface="ＭＳ Ｐゴシック" pitchFamily="-60" charset="-128"/>
          <a:cs typeface="ＭＳ Ｐゴシック" pitchFamily="-60" charset="-128"/>
        </a:defRPr>
      </a:lvl1pPr>
      <a:lvl2pPr marL="639763" indent="-273050" algn="l" rtl="0" eaLnBrk="0" fontAlgn="base" hangingPunct="0">
        <a:spcBef>
          <a:spcPts val="550"/>
        </a:spcBef>
        <a:spcAft>
          <a:spcPct val="0"/>
        </a:spcAft>
        <a:buClr>
          <a:schemeClr val="accent1"/>
        </a:buClr>
        <a:buSzPct val="70000"/>
        <a:buFont typeface="Wingdings 2" pitchFamily="-60" charset="2"/>
        <a:buChar char=""/>
        <a:defRPr sz="2600" kern="1200">
          <a:solidFill>
            <a:schemeClr val="tx1"/>
          </a:solidFill>
          <a:latin typeface="+mn-lt"/>
          <a:ea typeface="ＭＳ Ｐゴシック" pitchFamily="-60" charset="-128"/>
          <a:cs typeface="+mn-cs"/>
        </a:defRPr>
      </a:lvl2pPr>
      <a:lvl3pPr marL="914400" indent="-228600" algn="l" rtl="0" eaLnBrk="0" fontAlgn="base" hangingPunct="0">
        <a:spcBef>
          <a:spcPts val="500"/>
        </a:spcBef>
        <a:spcAft>
          <a:spcPct val="0"/>
        </a:spcAft>
        <a:buClr>
          <a:schemeClr val="accent2"/>
        </a:buClr>
        <a:buSzPct val="75000"/>
        <a:buFont typeface="Wingdings" pitchFamily="-60" charset="2"/>
        <a:buChar char=""/>
        <a:defRPr sz="2300" kern="1200">
          <a:solidFill>
            <a:schemeClr val="tx1"/>
          </a:solidFill>
          <a:latin typeface="+mn-lt"/>
          <a:ea typeface="ＭＳ Ｐゴシック" pitchFamily="-60" charset="-128"/>
          <a:cs typeface="+mn-cs"/>
        </a:defRPr>
      </a:lvl3pPr>
      <a:lvl4pPr marL="1371600" indent="-228600" algn="l" rtl="0" eaLnBrk="0" fontAlgn="base" hangingPunct="0">
        <a:spcBef>
          <a:spcPts val="400"/>
        </a:spcBef>
        <a:spcAft>
          <a:spcPct val="0"/>
        </a:spcAft>
        <a:buClr>
          <a:srgbClr val="A5AB81"/>
        </a:buClr>
        <a:buSzPct val="75000"/>
        <a:buFont typeface="Wingdings" pitchFamily="-60" charset="2"/>
        <a:buChar char=""/>
        <a:defRPr sz="2000" kern="1200">
          <a:solidFill>
            <a:schemeClr val="tx1"/>
          </a:solidFill>
          <a:latin typeface="+mn-lt"/>
          <a:ea typeface="ＭＳ Ｐゴシック" pitchFamily="-60" charset="-128"/>
          <a:cs typeface="+mn-cs"/>
        </a:defRPr>
      </a:lvl4pPr>
      <a:lvl5pPr marL="1828800" indent="-228600" algn="l" rtl="0" eaLnBrk="0" fontAlgn="base" hangingPunct="0">
        <a:spcBef>
          <a:spcPts val="400"/>
        </a:spcBef>
        <a:spcAft>
          <a:spcPct val="0"/>
        </a:spcAft>
        <a:buClr>
          <a:srgbClr val="D8B25C"/>
        </a:buClr>
        <a:buSzPct val="65000"/>
        <a:buFont typeface="Wingdings" pitchFamily="-60" charset="2"/>
        <a:buChar char=""/>
        <a:defRPr sz="2000" kern="1200">
          <a:solidFill>
            <a:schemeClr val="tx1"/>
          </a:solidFill>
          <a:latin typeface="+mn-lt"/>
          <a:ea typeface="ＭＳ Ｐゴシック" pitchFamily="-60" charset="-128"/>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eaLnBrk="1" fontAlgn="auto" hangingPunct="1">
              <a:spcAft>
                <a:spcPts val="0"/>
              </a:spcAft>
              <a:defRPr/>
            </a:pPr>
            <a:r>
              <a:rPr lang="en-US" dirty="0" smtClean="0">
                <a:ea typeface="+mj-ea"/>
                <a:cs typeface="+mj-cs"/>
              </a:rPr>
              <a:t>Workplace bullying</a:t>
            </a:r>
            <a:br>
              <a:rPr lang="en-US" dirty="0" smtClean="0">
                <a:ea typeface="+mj-ea"/>
                <a:cs typeface="+mj-cs"/>
              </a:rPr>
            </a:br>
            <a:endParaRPr lang="en-US" dirty="0">
              <a:ea typeface="+mj-ea"/>
              <a:cs typeface="+mj-cs"/>
            </a:endParaRPr>
          </a:p>
        </p:txBody>
      </p:sp>
      <p:sp>
        <p:nvSpPr>
          <p:cNvPr id="52226" name="Subtitle 2"/>
          <p:cNvSpPr>
            <a:spLocks noGrp="1"/>
          </p:cNvSpPr>
          <p:nvPr>
            <p:ph type="subTitle" idx="1"/>
          </p:nvPr>
        </p:nvSpPr>
        <p:spPr>
          <a:xfrm>
            <a:off x="2362200" y="6049963"/>
            <a:ext cx="6705600" cy="685800"/>
          </a:xfrm>
        </p:spPr>
        <p:txBody>
          <a:bodyPr/>
          <a:lstStyle/>
          <a:p>
            <a:pPr eaLnBrk="1" hangingPunct="1"/>
            <a:r>
              <a:rPr lang="en-US" smtClean="0"/>
              <a:t>Michelle Kaminski, MSU Labor Education Program</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49" name="Title 1"/>
          <p:cNvSpPr>
            <a:spLocks noGrp="1"/>
          </p:cNvSpPr>
          <p:nvPr>
            <p:ph type="title"/>
          </p:nvPr>
        </p:nvSpPr>
        <p:spPr>
          <a:xfrm>
            <a:off x="612775" y="228600"/>
            <a:ext cx="8153400" cy="990600"/>
          </a:xfrm>
        </p:spPr>
        <p:txBody>
          <a:bodyPr/>
          <a:lstStyle/>
          <a:p>
            <a:r>
              <a:rPr lang="en-US" smtClean="0"/>
              <a:t>Workplace bullying</a:t>
            </a:r>
          </a:p>
        </p:txBody>
      </p:sp>
      <p:sp>
        <p:nvSpPr>
          <p:cNvPr id="53250" name="Content Placeholder 2"/>
          <p:cNvSpPr>
            <a:spLocks noGrp="1"/>
          </p:cNvSpPr>
          <p:nvPr>
            <p:ph sz="quarter" idx="1"/>
          </p:nvPr>
        </p:nvSpPr>
        <p:spPr>
          <a:xfrm>
            <a:off x="612775" y="1600200"/>
            <a:ext cx="8153400" cy="4495800"/>
          </a:xfrm>
        </p:spPr>
        <p:txBody>
          <a:bodyPr/>
          <a:lstStyle/>
          <a:p>
            <a:r>
              <a:rPr lang="en-US" smtClean="0"/>
              <a:t>What is it?</a:t>
            </a:r>
          </a:p>
          <a:p>
            <a:pPr lvl="1"/>
            <a:r>
              <a:rPr lang="en-US" smtClean="0"/>
              <a:t>How common is it</a:t>
            </a:r>
          </a:p>
          <a:p>
            <a:r>
              <a:rPr lang="en-US" smtClean="0"/>
              <a:t>What to do if you are the target of a bully</a:t>
            </a:r>
          </a:p>
          <a:p>
            <a:pPr lvl="1"/>
            <a:r>
              <a:rPr lang="en-US" smtClean="0"/>
              <a:t>Individuals </a:t>
            </a:r>
          </a:p>
          <a:p>
            <a:pPr lvl="1"/>
            <a:r>
              <a:rPr lang="en-US" smtClean="0"/>
              <a:t>Groups</a:t>
            </a:r>
          </a:p>
          <a:p>
            <a:pPr lvl="1"/>
            <a:r>
              <a:rPr lang="en-US" smtClean="0"/>
              <a:t>Unions</a:t>
            </a:r>
          </a:p>
          <a:p>
            <a:pPr lvl="1"/>
            <a:r>
              <a:rPr lang="en-US" smtClean="0"/>
              <a:t>Management</a:t>
            </a:r>
          </a:p>
          <a:p>
            <a:r>
              <a:rPr lang="en-US" smtClean="0"/>
              <a:t>Extreme cases</a:t>
            </a:r>
          </a:p>
          <a:p>
            <a:r>
              <a:rPr lang="en-US" smtClean="0"/>
              <a:t>Summary /evaluations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3" name="Title 1"/>
          <p:cNvSpPr>
            <a:spLocks noGrp="1"/>
          </p:cNvSpPr>
          <p:nvPr>
            <p:ph type="title"/>
          </p:nvPr>
        </p:nvSpPr>
        <p:spPr>
          <a:xfrm>
            <a:off x="612775" y="228600"/>
            <a:ext cx="8153400" cy="990600"/>
          </a:xfrm>
        </p:spPr>
        <p:txBody>
          <a:bodyPr/>
          <a:lstStyle/>
          <a:p>
            <a:pPr eaLnBrk="1" hangingPunct="1"/>
            <a:r>
              <a:rPr lang="en-US" smtClean="0"/>
              <a:t>What is workplace bullying? </a:t>
            </a:r>
          </a:p>
        </p:txBody>
      </p:sp>
      <p:sp>
        <p:nvSpPr>
          <p:cNvPr id="3" name="Content Placeholder 2"/>
          <p:cNvSpPr>
            <a:spLocks noGrp="1"/>
          </p:cNvSpPr>
          <p:nvPr>
            <p:ph sz="quarter" idx="1"/>
          </p:nvPr>
        </p:nvSpPr>
        <p:spPr>
          <a:xfrm>
            <a:off x="609600" y="1676400"/>
            <a:ext cx="8153400" cy="4724400"/>
          </a:xfrm>
        </p:spPr>
        <p:txBody>
          <a:bodyPr>
            <a:normAutofit fontScale="77500" lnSpcReduction="20000"/>
          </a:bodyPr>
          <a:lstStyle/>
          <a:p>
            <a:pPr marL="320040" indent="-320040" eaLnBrk="1" fontAlgn="auto" hangingPunct="1">
              <a:spcAft>
                <a:spcPts val="0"/>
              </a:spcAft>
              <a:buFont typeface="Wingdings"/>
              <a:buNone/>
              <a:defRPr/>
            </a:pPr>
            <a:r>
              <a:rPr lang="en-US" sz="3800" b="1" dirty="0" smtClean="0">
                <a:ea typeface="+mn-ea"/>
                <a:cs typeface="+mn-cs"/>
              </a:rPr>
              <a:t>Formal definition</a:t>
            </a:r>
          </a:p>
          <a:p>
            <a:pPr marL="0" indent="0" eaLnBrk="1" fontAlgn="auto" hangingPunct="1">
              <a:spcAft>
                <a:spcPts val="0"/>
              </a:spcAft>
              <a:buFont typeface="Wingdings"/>
              <a:buNone/>
              <a:defRPr/>
            </a:pPr>
            <a:r>
              <a:rPr lang="en-US" dirty="0" smtClean="0">
                <a:ea typeface="+mn-ea"/>
                <a:cs typeface="+mn-cs"/>
              </a:rPr>
              <a:t>Workplace Bullying is repeated, health-harming mistreatment of one or more persons (the targets) by one or more perpetrators that takes one or more of the following forms: </a:t>
            </a:r>
            <a:br>
              <a:rPr lang="en-US" dirty="0" smtClean="0">
                <a:ea typeface="+mn-ea"/>
                <a:cs typeface="+mn-cs"/>
              </a:rPr>
            </a:b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verbal abuse </a:t>
            </a:r>
          </a:p>
          <a:p>
            <a:pPr marL="320040" indent="-320040" eaLnBrk="1" fontAlgn="auto" hangingPunct="1">
              <a:spcAft>
                <a:spcPts val="0"/>
              </a:spcAft>
              <a:buFont typeface="Wingdings"/>
              <a:buChar char=""/>
              <a:defRPr/>
            </a:pP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offensive conduct/behaviors (including nonverbal) which are threatening, humiliating or intimidating </a:t>
            </a:r>
            <a:br>
              <a:rPr lang="en-US" dirty="0" smtClean="0">
                <a:ea typeface="+mn-ea"/>
                <a:cs typeface="+mn-cs"/>
              </a:rPr>
            </a:br>
            <a:endParaRPr lang="en-US" dirty="0" smtClean="0">
              <a:ea typeface="+mn-ea"/>
              <a:cs typeface="+mn-cs"/>
            </a:endParaRPr>
          </a:p>
          <a:p>
            <a:pPr marL="320040" indent="-320040" eaLnBrk="1" fontAlgn="auto" hangingPunct="1">
              <a:spcAft>
                <a:spcPts val="0"/>
              </a:spcAft>
              <a:buFont typeface="Wingdings"/>
              <a:buChar char=""/>
              <a:defRPr/>
            </a:pPr>
            <a:r>
              <a:rPr lang="en-US" dirty="0" smtClean="0">
                <a:ea typeface="+mn-ea"/>
                <a:cs typeface="+mn-cs"/>
              </a:rPr>
              <a:t>work interference -- sabotage -- which prevents work from getting done. </a:t>
            </a:r>
            <a:br>
              <a:rPr lang="en-US" dirty="0" smtClean="0">
                <a:ea typeface="+mn-ea"/>
                <a:cs typeface="+mn-cs"/>
              </a:rPr>
            </a:br>
            <a:r>
              <a:rPr lang="en-US" dirty="0" smtClean="0">
                <a:ea typeface="+mn-ea"/>
                <a:cs typeface="+mn-cs"/>
              </a:rPr>
              <a:t/>
            </a:r>
            <a:br>
              <a:rPr lang="en-US" dirty="0" smtClean="0">
                <a:ea typeface="+mn-ea"/>
                <a:cs typeface="+mn-cs"/>
              </a:rPr>
            </a:br>
            <a:endParaRPr lang="en-US" dirty="0">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7" name="Title 3"/>
          <p:cNvSpPr>
            <a:spLocks noGrp="1"/>
          </p:cNvSpPr>
          <p:nvPr>
            <p:ph type="title"/>
          </p:nvPr>
        </p:nvSpPr>
        <p:spPr/>
        <p:txBody>
          <a:bodyPr/>
          <a:lstStyle/>
          <a:p>
            <a:r>
              <a:rPr lang="en-US" smtClean="0"/>
              <a:t>Examples of bullying behaviors</a:t>
            </a:r>
          </a:p>
        </p:txBody>
      </p:sp>
      <p:sp>
        <p:nvSpPr>
          <p:cNvPr id="55298" name="Content Placeholder 4"/>
          <p:cNvSpPr>
            <a:spLocks noGrp="1"/>
          </p:cNvSpPr>
          <p:nvPr>
            <p:ph sz="quarter" idx="1"/>
          </p:nvPr>
        </p:nvSpPr>
        <p:spPr>
          <a:xfrm>
            <a:off x="685800" y="1524000"/>
            <a:ext cx="4191000" cy="4572000"/>
          </a:xfrm>
        </p:spPr>
        <p:txBody>
          <a:bodyPr/>
          <a:lstStyle/>
          <a:p>
            <a:r>
              <a:rPr lang="en-US" smtClean="0"/>
              <a:t>Being rude or belligerent </a:t>
            </a:r>
          </a:p>
          <a:p>
            <a:r>
              <a:rPr lang="en-US" smtClean="0"/>
              <a:t>Talking in a dismissive tone</a:t>
            </a:r>
          </a:p>
          <a:p>
            <a:r>
              <a:rPr lang="en-US" smtClean="0"/>
              <a:t>Screaming or cursing</a:t>
            </a:r>
          </a:p>
          <a:p>
            <a:r>
              <a:rPr lang="en-US" smtClean="0"/>
              <a:t>Being arrogant in general</a:t>
            </a:r>
          </a:p>
          <a:p>
            <a:r>
              <a:rPr lang="en-US" smtClean="0"/>
              <a:t>Being quick to criticize and slow to praise</a:t>
            </a:r>
          </a:p>
          <a:p>
            <a:r>
              <a:rPr lang="en-US" smtClean="0"/>
              <a:t>Social ostracism</a:t>
            </a:r>
          </a:p>
        </p:txBody>
      </p:sp>
      <p:sp>
        <p:nvSpPr>
          <p:cNvPr id="55299" name="Content Placeholder 5"/>
          <p:cNvSpPr>
            <a:spLocks noGrp="1"/>
          </p:cNvSpPr>
          <p:nvPr>
            <p:ph sz="quarter" idx="2"/>
          </p:nvPr>
        </p:nvSpPr>
        <p:spPr>
          <a:xfrm>
            <a:off x="4845050" y="1589088"/>
            <a:ext cx="3994150" cy="4572000"/>
          </a:xfrm>
        </p:spPr>
        <p:txBody>
          <a:bodyPr/>
          <a:lstStyle/>
          <a:p>
            <a:r>
              <a:rPr lang="en-US" smtClean="0"/>
              <a:t>Destruction of property or work product</a:t>
            </a:r>
          </a:p>
          <a:p>
            <a:r>
              <a:rPr lang="en-US" smtClean="0"/>
              <a:t>Character assassination</a:t>
            </a:r>
          </a:p>
          <a:p>
            <a:r>
              <a:rPr lang="en-US" smtClean="0"/>
              <a:t>Spreading malicious rumors</a:t>
            </a:r>
          </a:p>
          <a:p>
            <a:r>
              <a:rPr lang="en-US" smtClean="0"/>
              <a:t>Gossiping about others</a:t>
            </a:r>
          </a:p>
          <a:p>
            <a:r>
              <a:rPr lang="en-US" smtClean="0"/>
              <a:t>Not providing adequate resources</a:t>
            </a:r>
          </a:p>
          <a:p>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1" name="Title 1"/>
          <p:cNvSpPr>
            <a:spLocks noGrp="1"/>
          </p:cNvSpPr>
          <p:nvPr>
            <p:ph type="title"/>
          </p:nvPr>
        </p:nvSpPr>
        <p:spPr>
          <a:xfrm>
            <a:off x="612775" y="228600"/>
            <a:ext cx="8153400" cy="990600"/>
          </a:xfrm>
        </p:spPr>
        <p:txBody>
          <a:bodyPr/>
          <a:lstStyle/>
          <a:p>
            <a:pPr eaLnBrk="1" hangingPunct="1"/>
            <a:r>
              <a:rPr lang="en-US" smtClean="0"/>
              <a:t>The short version:</a:t>
            </a:r>
          </a:p>
        </p:txBody>
      </p:sp>
      <p:sp>
        <p:nvSpPr>
          <p:cNvPr id="56322" name="Content Placeholder 2"/>
          <p:cNvSpPr>
            <a:spLocks noGrp="1"/>
          </p:cNvSpPr>
          <p:nvPr>
            <p:ph sz="quarter" idx="1"/>
          </p:nvPr>
        </p:nvSpPr>
        <p:spPr>
          <a:xfrm>
            <a:off x="612775" y="2362200"/>
            <a:ext cx="8153400" cy="3733800"/>
          </a:xfrm>
        </p:spPr>
        <p:txBody>
          <a:bodyPr/>
          <a:lstStyle/>
          <a:p>
            <a:pPr eaLnBrk="1" hangingPunct="1">
              <a:buFont typeface="Wingdings" pitchFamily="-60" charset="2"/>
              <a:buNone/>
            </a:pPr>
            <a:r>
              <a:rPr lang="en-US" sz="4400" smtClean="0"/>
              <a:t>Kiss up, kick down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5" name="Title 1"/>
          <p:cNvSpPr>
            <a:spLocks noGrp="1"/>
          </p:cNvSpPr>
          <p:nvPr>
            <p:ph type="title"/>
          </p:nvPr>
        </p:nvSpPr>
        <p:spPr>
          <a:xfrm>
            <a:off x="612775" y="228600"/>
            <a:ext cx="8153400" cy="990600"/>
          </a:xfrm>
        </p:spPr>
        <p:txBody>
          <a:bodyPr/>
          <a:lstStyle/>
          <a:p>
            <a:r>
              <a:rPr lang="en-US" smtClean="0"/>
              <a:t>How common is it?</a:t>
            </a:r>
          </a:p>
        </p:txBody>
      </p:sp>
      <p:sp>
        <p:nvSpPr>
          <p:cNvPr id="57346" name="Content Placeholder 2"/>
          <p:cNvSpPr>
            <a:spLocks noGrp="1"/>
          </p:cNvSpPr>
          <p:nvPr>
            <p:ph sz="quarter" idx="1"/>
          </p:nvPr>
        </p:nvSpPr>
        <p:spPr>
          <a:xfrm>
            <a:off x="612775" y="1600200"/>
            <a:ext cx="8153400" cy="4495800"/>
          </a:xfrm>
        </p:spPr>
        <p:txBody>
          <a:bodyPr/>
          <a:lstStyle/>
          <a:p>
            <a:r>
              <a:rPr lang="en-US" smtClean="0"/>
              <a:t>Companies:</a:t>
            </a:r>
          </a:p>
          <a:p>
            <a:pPr lvl="1"/>
            <a:r>
              <a:rPr lang="en-US" smtClean="0"/>
              <a:t>25 percent had some degree in the previous year</a:t>
            </a:r>
          </a:p>
          <a:p>
            <a:pPr lvl="2"/>
            <a:r>
              <a:rPr lang="en-US" smtClean="0"/>
              <a:t>The aggressor was</a:t>
            </a:r>
          </a:p>
          <a:p>
            <a:pPr lvl="3"/>
            <a:r>
              <a:rPr lang="en-US" smtClean="0"/>
              <a:t>An employee:  39 percent</a:t>
            </a:r>
          </a:p>
          <a:p>
            <a:pPr lvl="3"/>
            <a:r>
              <a:rPr lang="en-US" smtClean="0"/>
              <a:t>A customer:	   25 percent</a:t>
            </a:r>
          </a:p>
          <a:p>
            <a:pPr lvl="3"/>
            <a:r>
              <a:rPr lang="en-US" smtClean="0"/>
              <a:t>A supervisor:	   15 percent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3" name="Title 1"/>
          <p:cNvSpPr>
            <a:spLocks noGrp="1"/>
          </p:cNvSpPr>
          <p:nvPr>
            <p:ph type="title"/>
          </p:nvPr>
        </p:nvSpPr>
        <p:spPr>
          <a:xfrm>
            <a:off x="612775" y="228600"/>
            <a:ext cx="8153400" cy="990600"/>
          </a:xfrm>
        </p:spPr>
        <p:txBody>
          <a:bodyPr/>
          <a:lstStyle/>
          <a:p>
            <a:r>
              <a:rPr lang="en-US" smtClean="0"/>
              <a:t>How common is it?</a:t>
            </a:r>
          </a:p>
        </p:txBody>
      </p:sp>
      <p:sp>
        <p:nvSpPr>
          <p:cNvPr id="59394" name="Content Placeholder 2"/>
          <p:cNvSpPr>
            <a:spLocks noGrp="1"/>
          </p:cNvSpPr>
          <p:nvPr>
            <p:ph sz="quarter" idx="1"/>
          </p:nvPr>
        </p:nvSpPr>
        <p:spPr>
          <a:xfrm>
            <a:off x="612775" y="1752600"/>
            <a:ext cx="8153400" cy="4495800"/>
          </a:xfrm>
        </p:spPr>
        <p:txBody>
          <a:bodyPr/>
          <a:lstStyle/>
          <a:p>
            <a:r>
              <a:rPr lang="en-US" smtClean="0"/>
              <a:t>Individuals</a:t>
            </a:r>
          </a:p>
          <a:p>
            <a:pPr lvl="1"/>
            <a:r>
              <a:rPr lang="en-US" smtClean="0"/>
              <a:t>Most studies show 10 to 25 %</a:t>
            </a:r>
          </a:p>
          <a:p>
            <a:pPr lvl="1"/>
            <a:r>
              <a:rPr lang="en-US" smtClean="0"/>
              <a:t>Workplace Bullying Institute report</a:t>
            </a:r>
          </a:p>
          <a:p>
            <a:pPr lvl="2"/>
            <a:r>
              <a:rPr lang="en-US" smtClean="0"/>
              <a:t>37% (13% currently, 24% ever) 12% witness (WBI)</a:t>
            </a:r>
          </a:p>
          <a:p>
            <a:pPr lvl="2"/>
            <a:r>
              <a:rPr lang="en-US" smtClean="0"/>
              <a:t>75% of bullies are bosses</a:t>
            </a:r>
          </a:p>
          <a:p>
            <a:pPr lvl="1">
              <a:buFont typeface="Wingdings 2" pitchFamily="-60" charset="2"/>
              <a:buNone/>
            </a:pPr>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smtClean="0"/>
              <a:t>Impact</a:t>
            </a:r>
          </a:p>
        </p:txBody>
      </p:sp>
      <p:sp>
        <p:nvSpPr>
          <p:cNvPr id="61442" name="Content Placeholder 2"/>
          <p:cNvSpPr>
            <a:spLocks noGrp="1"/>
          </p:cNvSpPr>
          <p:nvPr>
            <p:ph sz="quarter" idx="2"/>
          </p:nvPr>
        </p:nvSpPr>
        <p:spPr/>
        <p:txBody>
          <a:bodyPr/>
          <a:lstStyle/>
          <a:p>
            <a:r>
              <a:rPr lang="en-US" smtClean="0"/>
              <a:t>Stress</a:t>
            </a:r>
          </a:p>
          <a:p>
            <a:pPr lvl="1"/>
            <a:r>
              <a:rPr lang="en-US" smtClean="0"/>
              <a:t>PSTD</a:t>
            </a:r>
          </a:p>
          <a:p>
            <a:r>
              <a:rPr lang="en-US" smtClean="0"/>
              <a:t>Disrupted sleep patterns</a:t>
            </a:r>
          </a:p>
          <a:p>
            <a:r>
              <a:rPr lang="en-US" smtClean="0"/>
              <a:t>Loss of self-esteem</a:t>
            </a:r>
          </a:p>
          <a:p>
            <a:r>
              <a:rPr lang="en-US" smtClean="0"/>
              <a:t>Depression</a:t>
            </a:r>
          </a:p>
          <a:p>
            <a:r>
              <a:rPr lang="en-US" smtClean="0"/>
              <a:t>Search for another job </a:t>
            </a:r>
          </a:p>
        </p:txBody>
      </p:sp>
      <p:sp>
        <p:nvSpPr>
          <p:cNvPr id="61443" name="Content Placeholder 3"/>
          <p:cNvSpPr>
            <a:spLocks noGrp="1"/>
          </p:cNvSpPr>
          <p:nvPr>
            <p:ph sz="quarter" idx="4"/>
          </p:nvPr>
        </p:nvSpPr>
        <p:spPr/>
        <p:txBody>
          <a:bodyPr/>
          <a:lstStyle/>
          <a:p>
            <a:r>
              <a:rPr lang="en-US" smtClean="0"/>
              <a:t>Lower job satisfaction</a:t>
            </a:r>
          </a:p>
          <a:p>
            <a:r>
              <a:rPr lang="en-US" smtClean="0"/>
              <a:t>Lower commitment to the organization</a:t>
            </a:r>
          </a:p>
          <a:p>
            <a:r>
              <a:rPr lang="en-US" smtClean="0"/>
              <a:t>Higher turnover</a:t>
            </a:r>
          </a:p>
          <a:p>
            <a:r>
              <a:rPr lang="en-US" smtClean="0"/>
              <a:t>Higher absenteeism</a:t>
            </a:r>
          </a:p>
          <a:p>
            <a:r>
              <a:rPr lang="en-US" smtClean="0"/>
              <a:t>Higher health care usage </a:t>
            </a:r>
          </a:p>
          <a:p>
            <a:r>
              <a:rPr lang="en-US" smtClean="0"/>
              <a:t>Lower productivity</a:t>
            </a:r>
          </a:p>
        </p:txBody>
      </p:sp>
      <p:sp>
        <p:nvSpPr>
          <p:cNvPr id="61444" name="Text Placeholder 4"/>
          <p:cNvSpPr>
            <a:spLocks noGrp="1"/>
          </p:cNvSpPr>
          <p:nvPr>
            <p:ph type="body" sz="quarter" idx="1"/>
          </p:nvPr>
        </p:nvSpPr>
        <p:spPr>
          <a:xfrm>
            <a:off x="609600" y="1752600"/>
            <a:ext cx="3886200" cy="639763"/>
          </a:xfrm>
        </p:spPr>
        <p:txBody>
          <a:bodyPr/>
          <a:lstStyle/>
          <a:p>
            <a:r>
              <a:rPr lang="en-US" sz="3200" smtClean="0"/>
              <a:t>Individual </a:t>
            </a:r>
            <a:endParaRPr lang="en-US" sz="3200"/>
          </a:p>
        </p:txBody>
      </p:sp>
      <p:sp>
        <p:nvSpPr>
          <p:cNvPr id="6" name="Text Placeholder 5"/>
          <p:cNvSpPr>
            <a:spLocks noGrp="1"/>
          </p:cNvSpPr>
          <p:nvPr>
            <p:ph type="body" sz="quarter" idx="3"/>
          </p:nvPr>
        </p:nvSpPr>
        <p:spPr>
          <a:xfrm>
            <a:off x="4800600" y="1752600"/>
            <a:ext cx="3886200" cy="639763"/>
          </a:xfrm>
        </p:spPr>
        <p:txBody>
          <a:bodyPr/>
          <a:lstStyle/>
          <a:p>
            <a:pPr>
              <a:defRPr/>
            </a:pPr>
            <a:r>
              <a:rPr lang="en-US" sz="3200" dirty="0" smtClean="0">
                <a:ea typeface="+mn-ea"/>
                <a:cs typeface="+mn-cs"/>
              </a:rPr>
              <a:t>Organizational</a:t>
            </a:r>
            <a:endParaRPr lang="en-US" sz="3200" dirty="0">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89" name="Title 1"/>
          <p:cNvSpPr>
            <a:spLocks noGrp="1"/>
          </p:cNvSpPr>
          <p:nvPr>
            <p:ph type="title"/>
          </p:nvPr>
        </p:nvSpPr>
        <p:spPr>
          <a:xfrm>
            <a:off x="612775" y="228600"/>
            <a:ext cx="8153400" cy="990600"/>
          </a:xfrm>
        </p:spPr>
        <p:txBody>
          <a:bodyPr/>
          <a:lstStyle/>
          <a:p>
            <a:r>
              <a:rPr lang="en-US" smtClean="0"/>
              <a:t>Impact on employers</a:t>
            </a:r>
          </a:p>
        </p:txBody>
      </p:sp>
      <p:sp>
        <p:nvSpPr>
          <p:cNvPr id="63490" name="Content Placeholder 2"/>
          <p:cNvSpPr>
            <a:spLocks noGrp="1"/>
          </p:cNvSpPr>
          <p:nvPr>
            <p:ph sz="quarter" idx="1"/>
          </p:nvPr>
        </p:nvSpPr>
        <p:spPr>
          <a:xfrm>
            <a:off x="612775" y="1600200"/>
            <a:ext cx="8153400" cy="4495800"/>
          </a:xfrm>
        </p:spPr>
        <p:txBody>
          <a:bodyPr/>
          <a:lstStyle/>
          <a:p>
            <a:r>
              <a:rPr lang="en-US" smtClean="0"/>
              <a:t>Financial estimates</a:t>
            </a:r>
          </a:p>
          <a:p>
            <a:pPr lvl="1"/>
            <a:r>
              <a:rPr lang="en-US" smtClean="0"/>
              <a:t>Up to $2.3 million per large company year (Australia)</a:t>
            </a:r>
          </a:p>
          <a:p>
            <a:pPr lvl="1"/>
            <a:r>
              <a:rPr lang="en-US" smtClean="0"/>
              <a:t>$2.7 billion per year for the UK (all employers) for absences and replacement</a:t>
            </a:r>
          </a:p>
          <a:p>
            <a:pPr lvl="1"/>
            <a:r>
              <a:rPr lang="en-US" smtClean="0"/>
              <a:t>US:  $1.2 million per large organization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7" name="Title 1"/>
          <p:cNvSpPr>
            <a:spLocks noGrp="1"/>
          </p:cNvSpPr>
          <p:nvPr>
            <p:ph type="title"/>
          </p:nvPr>
        </p:nvSpPr>
        <p:spPr>
          <a:xfrm>
            <a:off x="612775" y="228600"/>
            <a:ext cx="8153400" cy="990600"/>
          </a:xfrm>
        </p:spPr>
        <p:txBody>
          <a:bodyPr/>
          <a:lstStyle/>
          <a:p>
            <a:pPr eaLnBrk="1" hangingPunct="1"/>
            <a:r>
              <a:rPr lang="en-US" smtClean="0"/>
              <a:t>Why do people bully others?</a:t>
            </a:r>
          </a:p>
        </p:txBody>
      </p:sp>
      <p:sp>
        <p:nvSpPr>
          <p:cNvPr id="65538" name="Content Placeholder 2"/>
          <p:cNvSpPr>
            <a:spLocks noGrp="1"/>
          </p:cNvSpPr>
          <p:nvPr>
            <p:ph sz="quarter" idx="1"/>
          </p:nvPr>
        </p:nvSpPr>
        <p:spPr>
          <a:xfrm>
            <a:off x="685800" y="1600200"/>
            <a:ext cx="8153400" cy="4495800"/>
          </a:xfrm>
        </p:spPr>
        <p:txBody>
          <a:bodyPr/>
          <a:lstStyle/>
          <a:p>
            <a:pPr eaLnBrk="1" hangingPunct="1"/>
            <a:r>
              <a:rPr lang="en-US" smtClean="0"/>
              <a:t>Because they can!</a:t>
            </a:r>
          </a:p>
          <a:p>
            <a:pPr lvl="1" eaLnBrk="1" hangingPunct="1"/>
            <a:r>
              <a:rPr lang="en-US" smtClean="0"/>
              <a:t>Employer creates competitive, zero-sum, work situation</a:t>
            </a:r>
          </a:p>
          <a:p>
            <a:pPr lvl="1" eaLnBrk="1" hangingPunct="1"/>
            <a:r>
              <a:rPr lang="en-US" smtClean="0"/>
              <a:t>Some employees take advantage of the situation</a:t>
            </a:r>
          </a:p>
          <a:p>
            <a:pPr lvl="1" eaLnBrk="1" hangingPunct="1"/>
            <a:r>
              <a:rPr lang="en-US" smtClean="0"/>
              <a:t>Employer rewards / tolerates bullying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hangingPunct="1"/>
            <a:r>
              <a:rPr lang="en-US" smtClean="0"/>
              <a:t>Some (controversial) advice from the Workplace Bullying Institute	</a:t>
            </a:r>
          </a:p>
        </p:txBody>
      </p:sp>
      <p:sp>
        <p:nvSpPr>
          <p:cNvPr id="3" name="Content Placeholder 2"/>
          <p:cNvSpPr>
            <a:spLocks noGrp="1"/>
          </p:cNvSpPr>
          <p:nvPr>
            <p:ph sz="quarter" idx="1"/>
          </p:nvPr>
        </p:nvSpPr>
        <p:spPr>
          <a:xfrm>
            <a:off x="609600" y="1589088"/>
            <a:ext cx="4343400" cy="5268912"/>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Name it</a:t>
            </a:r>
          </a:p>
          <a:p>
            <a:pPr marL="640080" lvl="1" indent="-274320" eaLnBrk="1" fontAlgn="auto" hangingPunct="1">
              <a:spcAft>
                <a:spcPts val="0"/>
              </a:spcAft>
              <a:buFont typeface="Wingdings 2"/>
              <a:buChar char=""/>
              <a:defRPr/>
            </a:pPr>
            <a:r>
              <a:rPr lang="en-US" dirty="0" smtClean="0">
                <a:ea typeface="+mn-ea"/>
              </a:rPr>
              <a:t>E.g., bullying, psychological harassment, psychological violence, etc.</a:t>
            </a:r>
          </a:p>
          <a:p>
            <a:pPr marL="320040" indent="-320040" eaLnBrk="1" fontAlgn="auto" hangingPunct="1">
              <a:spcAft>
                <a:spcPts val="0"/>
              </a:spcAft>
              <a:buFont typeface="Wingdings"/>
              <a:buChar char=""/>
              <a:defRPr/>
            </a:pPr>
            <a:r>
              <a:rPr lang="en-US" dirty="0" smtClean="0">
                <a:ea typeface="+mn-ea"/>
                <a:cs typeface="+mn-cs"/>
              </a:rPr>
              <a:t>(???) Take time off to </a:t>
            </a:r>
          </a:p>
          <a:p>
            <a:pPr marL="640080" lvl="1" indent="-274320" eaLnBrk="1" fontAlgn="auto" hangingPunct="1">
              <a:spcAft>
                <a:spcPts val="0"/>
              </a:spcAft>
              <a:buFont typeface="Wingdings 2"/>
              <a:buChar char=""/>
              <a:defRPr/>
            </a:pPr>
            <a:r>
              <a:rPr lang="en-US" dirty="0" smtClean="0">
                <a:ea typeface="+mn-ea"/>
              </a:rPr>
              <a:t>Assess / repair your mental and physical health</a:t>
            </a:r>
          </a:p>
          <a:p>
            <a:pPr marL="640080" lvl="1" indent="-274320" eaLnBrk="1" fontAlgn="auto" hangingPunct="1">
              <a:spcAft>
                <a:spcPts val="0"/>
              </a:spcAft>
              <a:buFont typeface="Wingdings 2"/>
              <a:buChar char=""/>
              <a:defRPr/>
            </a:pPr>
            <a:r>
              <a:rPr lang="en-US" dirty="0" smtClean="0">
                <a:ea typeface="+mn-ea"/>
              </a:rPr>
              <a:t>Research legal options (perhaps a discrimination case)</a:t>
            </a:r>
          </a:p>
          <a:p>
            <a:pPr marL="640080" lvl="1" indent="-274320" eaLnBrk="1" fontAlgn="auto" hangingPunct="1">
              <a:spcAft>
                <a:spcPts val="0"/>
              </a:spcAft>
              <a:buFont typeface="Wingdings 2"/>
              <a:buChar char=""/>
              <a:defRPr/>
            </a:pPr>
            <a:r>
              <a:rPr lang="en-US" dirty="0" smtClean="0">
                <a:ea typeface="+mn-ea"/>
              </a:rPr>
              <a:t>Collect data about the cost of bullying to your organization</a:t>
            </a:r>
          </a:p>
          <a:p>
            <a:pPr marL="640080" lvl="1" indent="-274320" eaLnBrk="1" fontAlgn="auto" hangingPunct="1">
              <a:spcAft>
                <a:spcPts val="0"/>
              </a:spcAft>
              <a:buFont typeface="Wingdings 2"/>
              <a:buChar char=""/>
              <a:defRPr/>
            </a:pPr>
            <a:r>
              <a:rPr lang="en-US" dirty="0" smtClean="0">
                <a:ea typeface="+mn-ea"/>
              </a:rPr>
              <a:t>Start to look for another job</a:t>
            </a:r>
          </a:p>
          <a:p>
            <a:pPr lvl="2" eaLnBrk="1" fontAlgn="auto" hangingPunct="1">
              <a:spcAft>
                <a:spcPts val="0"/>
              </a:spcAft>
              <a:buFont typeface="Wingdings"/>
              <a:buChar char=""/>
              <a:defRPr/>
            </a:pPr>
            <a:endParaRPr lang="en-US" dirty="0">
              <a:ea typeface="+mn-ea"/>
            </a:endParaRPr>
          </a:p>
        </p:txBody>
      </p:sp>
      <p:sp>
        <p:nvSpPr>
          <p:cNvPr id="4" name="Content Placeholder 3"/>
          <p:cNvSpPr>
            <a:spLocks noGrp="1"/>
          </p:cNvSpPr>
          <p:nvPr>
            <p:ph sz="quarter" idx="2"/>
          </p:nvPr>
        </p:nvSpPr>
        <p:spPr>
          <a:xfrm>
            <a:off x="5105400" y="1589088"/>
            <a:ext cx="3625850" cy="4572000"/>
          </a:xfrm>
        </p:spPr>
        <p:txBody>
          <a:bodyPr>
            <a:normAutofit fontScale="85000" lnSpcReduction="20000"/>
          </a:bodyPr>
          <a:lstStyle/>
          <a:p>
            <a:pPr marL="320040" indent="-320040" eaLnBrk="1" fontAlgn="auto" hangingPunct="1">
              <a:spcAft>
                <a:spcPts val="0"/>
              </a:spcAft>
              <a:buFont typeface="Wingdings"/>
              <a:buChar char=""/>
              <a:defRPr/>
            </a:pPr>
            <a:r>
              <a:rPr lang="en-US" dirty="0" smtClean="0">
                <a:ea typeface="+mn-ea"/>
                <a:cs typeface="+mn-cs"/>
              </a:rPr>
              <a:t>Expose the bully</a:t>
            </a:r>
          </a:p>
          <a:p>
            <a:pPr marL="640080" lvl="1" indent="-274320" eaLnBrk="1" fontAlgn="auto" hangingPunct="1">
              <a:spcAft>
                <a:spcPts val="0"/>
              </a:spcAft>
              <a:buFont typeface="Wingdings 2"/>
              <a:buChar char=""/>
              <a:defRPr/>
            </a:pPr>
            <a:r>
              <a:rPr lang="en-US" dirty="0" smtClean="0">
                <a:ea typeface="+mn-ea"/>
              </a:rPr>
              <a:t>Make the argument in terms that matter to the employer (profits, sales, customer/client service etc.)</a:t>
            </a:r>
          </a:p>
          <a:p>
            <a:pPr marL="640080" lvl="1" indent="-274320" eaLnBrk="1" fontAlgn="auto" hangingPunct="1">
              <a:spcAft>
                <a:spcPts val="0"/>
              </a:spcAft>
              <a:buFont typeface="Wingdings 2"/>
              <a:buChar char=""/>
              <a:defRPr/>
            </a:pPr>
            <a:r>
              <a:rPr lang="en-US" dirty="0" smtClean="0">
                <a:ea typeface="+mn-ea"/>
              </a:rPr>
              <a:t>Do not focus on the emotional impact</a:t>
            </a:r>
          </a:p>
          <a:p>
            <a:pPr marL="640080" lvl="1" indent="-274320" eaLnBrk="1" fontAlgn="auto" hangingPunct="1">
              <a:spcAft>
                <a:spcPts val="0"/>
              </a:spcAft>
              <a:buFont typeface="Wingdings 2"/>
              <a:buChar char=""/>
              <a:defRPr/>
            </a:pPr>
            <a:r>
              <a:rPr lang="en-US" dirty="0" smtClean="0">
                <a:ea typeface="+mn-ea"/>
              </a:rPr>
              <a:t>(???) Give the employer one chance; if they don’t fix it, leave</a:t>
            </a:r>
          </a:p>
          <a:p>
            <a:pPr marL="640080" lvl="1" indent="-274320" eaLnBrk="1" fontAlgn="auto" hangingPunct="1">
              <a:spcAft>
                <a:spcPts val="0"/>
              </a:spcAft>
              <a:buFont typeface="Wingdings 2"/>
              <a:buChar char=""/>
              <a:defRPr/>
            </a:pPr>
            <a:r>
              <a:rPr lang="en-US" dirty="0" smtClean="0">
                <a:ea typeface="+mn-ea"/>
              </a:rPr>
              <a:t>If you leave, tell everyone why, for the sake of your own health</a:t>
            </a:r>
          </a:p>
          <a:p>
            <a:pPr marL="320040" indent="-320040" eaLnBrk="1" fontAlgn="auto" hangingPunct="1">
              <a:spcAft>
                <a:spcPts val="0"/>
              </a:spcAft>
              <a:buFont typeface="Wingdings"/>
              <a:buChar char=""/>
              <a:defRPr/>
            </a:pPr>
            <a:endParaRPr lang="en-US" dirty="0">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5" name="Title 1"/>
          <p:cNvSpPr>
            <a:spLocks noGrp="1"/>
          </p:cNvSpPr>
          <p:nvPr>
            <p:ph type="title"/>
          </p:nvPr>
        </p:nvSpPr>
        <p:spPr>
          <a:xfrm>
            <a:off x="612775" y="228600"/>
            <a:ext cx="8153400" cy="990600"/>
          </a:xfrm>
        </p:spPr>
        <p:txBody>
          <a:bodyPr/>
          <a:lstStyle/>
          <a:p>
            <a:r>
              <a:rPr lang="en-US" smtClean="0"/>
              <a:t>What to do if you’re being bullied</a:t>
            </a:r>
          </a:p>
        </p:txBody>
      </p:sp>
      <p:sp>
        <p:nvSpPr>
          <p:cNvPr id="67586" name="Content Placeholder 2"/>
          <p:cNvSpPr>
            <a:spLocks noGrp="1"/>
          </p:cNvSpPr>
          <p:nvPr>
            <p:ph sz="quarter" idx="1"/>
          </p:nvPr>
        </p:nvSpPr>
        <p:spPr>
          <a:xfrm>
            <a:off x="612775" y="1600200"/>
            <a:ext cx="8153400" cy="4495800"/>
          </a:xfrm>
        </p:spPr>
        <p:txBody>
          <a:bodyPr/>
          <a:lstStyle/>
          <a:p>
            <a:r>
              <a:rPr lang="en-US" smtClean="0"/>
              <a:t>Your health</a:t>
            </a:r>
          </a:p>
          <a:p>
            <a:pPr lvl="1"/>
            <a:r>
              <a:rPr lang="en-US" smtClean="0"/>
              <a:t>Recognize the behavior as bullying</a:t>
            </a:r>
          </a:p>
          <a:p>
            <a:pPr lvl="1"/>
            <a:r>
              <a:rPr lang="en-US" smtClean="0"/>
              <a:t>Know that you are not to blame</a:t>
            </a:r>
          </a:p>
          <a:p>
            <a:r>
              <a:rPr lang="en-US" smtClean="0"/>
              <a:t>Try to get results</a:t>
            </a:r>
          </a:p>
          <a:p>
            <a:pPr lvl="1"/>
            <a:r>
              <a:rPr lang="en-US" smtClean="0"/>
              <a:t>Take notes </a:t>
            </a:r>
          </a:p>
          <a:p>
            <a:pPr lvl="1"/>
            <a:r>
              <a:rPr lang="en-US" smtClean="0"/>
              <a:t>Talk to the union (first!), the bully’s manager or HR, with your written record</a:t>
            </a:r>
          </a:p>
          <a:p>
            <a:pPr lvl="1"/>
            <a:r>
              <a:rPr lang="en-US" smtClean="0"/>
              <a:t>Seek support from co-workers </a:t>
            </a:r>
          </a:p>
          <a:p>
            <a:r>
              <a:rPr lang="en-US" smtClean="0"/>
              <a:t>Minimize one-on-one interaction with the bully (ONLY if it won’t hamper your job performance)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3" name="Title 1"/>
          <p:cNvSpPr>
            <a:spLocks noGrp="1"/>
          </p:cNvSpPr>
          <p:nvPr>
            <p:ph type="title"/>
          </p:nvPr>
        </p:nvSpPr>
        <p:spPr>
          <a:xfrm>
            <a:off x="612775" y="228600"/>
            <a:ext cx="8153400" cy="990600"/>
          </a:xfrm>
        </p:spPr>
        <p:txBody>
          <a:bodyPr/>
          <a:lstStyle/>
          <a:p>
            <a:r>
              <a:rPr lang="en-US" smtClean="0"/>
              <a:t>Cognitive rehearsal</a:t>
            </a:r>
          </a:p>
        </p:txBody>
      </p:sp>
      <p:sp>
        <p:nvSpPr>
          <p:cNvPr id="69634" name="Content Placeholder 2"/>
          <p:cNvSpPr>
            <a:spLocks noGrp="1"/>
          </p:cNvSpPr>
          <p:nvPr>
            <p:ph sz="quarter" idx="1"/>
          </p:nvPr>
        </p:nvSpPr>
        <p:spPr>
          <a:xfrm>
            <a:off x="533400" y="1981200"/>
            <a:ext cx="8153400" cy="4495800"/>
          </a:xfrm>
        </p:spPr>
        <p:txBody>
          <a:bodyPr/>
          <a:lstStyle/>
          <a:p>
            <a:r>
              <a:rPr lang="en-US" smtClean="0"/>
              <a:t>See handout based on Griffin study: </a:t>
            </a:r>
          </a:p>
          <a:p>
            <a:pPr lvl="1"/>
            <a:r>
              <a:rPr lang="en-US" smtClean="0"/>
              <a:t>Teaching cognitive rehearsal as a shield for lateral violence: An intervention for newly licensed nurses</a:t>
            </a:r>
          </a:p>
          <a:p>
            <a:pPr lvl="1">
              <a:buFont typeface="Wingdings 2" pitchFamily="-60" charset="2"/>
              <a:buNone/>
            </a:pPr>
            <a:r>
              <a:rPr lang="en-US" smtClean="0"/>
              <a:t>	March Griffin, RN, CS, PhD</a:t>
            </a:r>
          </a:p>
          <a:p>
            <a:pPr lvl="1">
              <a:buFont typeface="Wingdings 2" pitchFamily="-60" charset="2"/>
              <a:buNone/>
            </a:pPr>
            <a:r>
              <a:rPr lang="en-US" smtClean="0"/>
              <a:t>	The Journal of Continuing Education in Nursing, Nov./Dec. 2004, Vol. 35, 6, pp 257-263</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1" name="Title 1"/>
          <p:cNvSpPr>
            <a:spLocks noGrp="1"/>
          </p:cNvSpPr>
          <p:nvPr>
            <p:ph type="title"/>
          </p:nvPr>
        </p:nvSpPr>
        <p:spPr>
          <a:xfrm>
            <a:off x="612775" y="228600"/>
            <a:ext cx="8153400" cy="990600"/>
          </a:xfrm>
        </p:spPr>
        <p:txBody>
          <a:bodyPr/>
          <a:lstStyle/>
          <a:p>
            <a:r>
              <a:rPr lang="en-US" smtClean="0"/>
              <a:t>What groups of co-workers can do</a:t>
            </a:r>
          </a:p>
        </p:txBody>
      </p:sp>
      <p:sp>
        <p:nvSpPr>
          <p:cNvPr id="71682" name="Content Placeholder 2"/>
          <p:cNvSpPr>
            <a:spLocks noGrp="1"/>
          </p:cNvSpPr>
          <p:nvPr>
            <p:ph sz="quarter" idx="1"/>
          </p:nvPr>
        </p:nvSpPr>
        <p:spPr>
          <a:xfrm>
            <a:off x="612775" y="1600200"/>
            <a:ext cx="8153400" cy="4495800"/>
          </a:xfrm>
        </p:spPr>
        <p:txBody>
          <a:bodyPr/>
          <a:lstStyle/>
          <a:p>
            <a:pPr eaLnBrk="1" hangingPunct="1"/>
            <a:r>
              <a:rPr lang="en-US" smtClean="0"/>
              <a:t>Witness</a:t>
            </a:r>
          </a:p>
          <a:p>
            <a:pPr eaLnBrk="1" hangingPunct="1"/>
            <a:r>
              <a:rPr lang="en-US" smtClean="0"/>
              <a:t>Take notes</a:t>
            </a:r>
          </a:p>
          <a:p>
            <a:pPr eaLnBrk="1" hangingPunct="1"/>
            <a:r>
              <a:rPr lang="en-US" smtClean="0"/>
              <a:t>Testify (grievance process, including arbitration or mediation)</a:t>
            </a:r>
          </a:p>
          <a:p>
            <a:r>
              <a:rPr lang="en-US" smtClean="0"/>
              <a:t>Don’t leave the target alone with the bully</a:t>
            </a:r>
          </a:p>
          <a:p>
            <a:r>
              <a:rPr lang="en-US" smtClean="0"/>
              <a:t>Code Pink</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5" name="Title 1"/>
          <p:cNvSpPr>
            <a:spLocks noGrp="1"/>
          </p:cNvSpPr>
          <p:nvPr>
            <p:ph type="title"/>
          </p:nvPr>
        </p:nvSpPr>
        <p:spPr>
          <a:xfrm>
            <a:off x="612775" y="228600"/>
            <a:ext cx="8153400" cy="990600"/>
          </a:xfrm>
        </p:spPr>
        <p:txBody>
          <a:bodyPr/>
          <a:lstStyle/>
          <a:p>
            <a:pPr eaLnBrk="1" hangingPunct="1"/>
            <a:r>
              <a:rPr lang="en-US" smtClean="0"/>
              <a:t>What unions can do</a:t>
            </a:r>
          </a:p>
        </p:txBody>
      </p:sp>
      <p:sp>
        <p:nvSpPr>
          <p:cNvPr id="72706" name="Content Placeholder 2"/>
          <p:cNvSpPr>
            <a:spLocks noGrp="1"/>
          </p:cNvSpPr>
          <p:nvPr>
            <p:ph sz="quarter" idx="1"/>
          </p:nvPr>
        </p:nvSpPr>
        <p:spPr>
          <a:xfrm>
            <a:off x="612775" y="1600200"/>
            <a:ext cx="8153400" cy="4495800"/>
          </a:xfrm>
        </p:spPr>
        <p:txBody>
          <a:bodyPr/>
          <a:lstStyle/>
          <a:p>
            <a:pPr eaLnBrk="1" hangingPunct="1"/>
            <a:r>
              <a:rPr lang="en-US" smtClean="0"/>
              <a:t>Contract language</a:t>
            </a:r>
          </a:p>
          <a:p>
            <a:pPr lvl="1"/>
            <a:r>
              <a:rPr lang="en-US" smtClean="0"/>
              <a:t>Enforceable</a:t>
            </a:r>
          </a:p>
          <a:p>
            <a:pPr lvl="1"/>
            <a:r>
              <a:rPr lang="en-US" smtClean="0"/>
              <a:t>Non-retaliation clause</a:t>
            </a:r>
          </a:p>
          <a:p>
            <a:pPr eaLnBrk="1" hangingPunct="1"/>
            <a:r>
              <a:rPr lang="en-US" smtClean="0"/>
              <a:t>Legislation</a:t>
            </a:r>
          </a:p>
          <a:p>
            <a:pPr eaLnBrk="1" hangingPunct="1"/>
            <a:r>
              <a:rPr lang="en-US" smtClean="0"/>
              <a:t>Stand together</a:t>
            </a:r>
          </a:p>
          <a:p>
            <a:pPr lvl="1" eaLnBrk="1" hangingPunct="1"/>
            <a:r>
              <a:rPr lang="en-US" smtClean="0"/>
              <a:t>Work to rule</a:t>
            </a:r>
          </a:p>
          <a:p>
            <a:pPr eaLnBrk="1" hangingPunct="1"/>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3" name="Title 1"/>
          <p:cNvSpPr>
            <a:spLocks noGrp="1"/>
          </p:cNvSpPr>
          <p:nvPr>
            <p:ph type="title"/>
          </p:nvPr>
        </p:nvSpPr>
        <p:spPr>
          <a:xfrm>
            <a:off x="612775" y="228600"/>
            <a:ext cx="8153400" cy="990600"/>
          </a:xfrm>
        </p:spPr>
        <p:txBody>
          <a:bodyPr/>
          <a:lstStyle/>
          <a:p>
            <a:r>
              <a:rPr lang="en-US" smtClean="0"/>
              <a:t>What management can do</a:t>
            </a:r>
          </a:p>
        </p:txBody>
      </p:sp>
      <p:sp>
        <p:nvSpPr>
          <p:cNvPr id="74754" name="Content Placeholder 2"/>
          <p:cNvSpPr>
            <a:spLocks noGrp="1"/>
          </p:cNvSpPr>
          <p:nvPr>
            <p:ph sz="quarter" idx="1"/>
          </p:nvPr>
        </p:nvSpPr>
        <p:spPr>
          <a:xfrm>
            <a:off x="612775" y="1600200"/>
            <a:ext cx="8153400" cy="4495800"/>
          </a:xfrm>
        </p:spPr>
        <p:txBody>
          <a:bodyPr/>
          <a:lstStyle/>
          <a:p>
            <a:r>
              <a:rPr lang="en-US" smtClean="0"/>
              <a:t>Contract language and / or Policy</a:t>
            </a:r>
          </a:p>
          <a:p>
            <a:pPr lvl="1"/>
            <a:r>
              <a:rPr lang="en-US" smtClean="0"/>
              <a:t>Enforceable</a:t>
            </a:r>
          </a:p>
          <a:p>
            <a:pPr lvl="1"/>
            <a:r>
              <a:rPr lang="en-US" smtClean="0"/>
              <a:t>Non-retaliation clause</a:t>
            </a:r>
          </a:p>
          <a:p>
            <a:r>
              <a:rPr lang="en-US" smtClean="0"/>
              <a:t>Legislation</a:t>
            </a:r>
          </a:p>
          <a:p>
            <a:r>
              <a:rPr lang="en-US" smtClean="0"/>
              <a:t>Training on acceptable and unacceptable behaviors</a:t>
            </a:r>
          </a:p>
          <a:p>
            <a:r>
              <a:rPr lang="en-US" smtClean="0"/>
              <a:t>Take complaints seriously</a:t>
            </a:r>
          </a:p>
          <a:p>
            <a:r>
              <a:rPr lang="en-US" smtClean="0"/>
              <a:t>Subject to just cause, take disciplinary action – regardless of rank or power in the organization</a:t>
            </a:r>
          </a:p>
          <a:p>
            <a:r>
              <a:rPr lang="en-US" smtClean="0"/>
              <a:t>Monitor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1" name="Title 1"/>
          <p:cNvSpPr>
            <a:spLocks noGrp="1"/>
          </p:cNvSpPr>
          <p:nvPr>
            <p:ph type="title"/>
          </p:nvPr>
        </p:nvSpPr>
        <p:spPr>
          <a:xfrm>
            <a:off x="612775" y="228600"/>
            <a:ext cx="8153400" cy="990600"/>
          </a:xfrm>
        </p:spPr>
        <p:txBody>
          <a:bodyPr/>
          <a:lstStyle/>
          <a:p>
            <a:r>
              <a:rPr lang="en-US" smtClean="0"/>
              <a:t>Exercise</a:t>
            </a:r>
          </a:p>
        </p:txBody>
      </p:sp>
      <p:sp>
        <p:nvSpPr>
          <p:cNvPr id="76802" name="Content Placeholder 2"/>
          <p:cNvSpPr>
            <a:spLocks noGrp="1"/>
          </p:cNvSpPr>
          <p:nvPr>
            <p:ph sz="quarter" idx="1"/>
          </p:nvPr>
        </p:nvSpPr>
        <p:spPr>
          <a:xfrm>
            <a:off x="612775" y="1600200"/>
            <a:ext cx="8153400" cy="4495800"/>
          </a:xfrm>
        </p:spPr>
        <p:txBody>
          <a:bodyPr/>
          <a:lstStyle/>
          <a:p>
            <a:endParaRPr lang="en-US" smtClean="0"/>
          </a:p>
          <a:p>
            <a:r>
              <a:rPr lang="en-US" smtClean="0"/>
              <a:t>Design an anti-bullying strategy for your workplace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5" name="Title 1"/>
          <p:cNvSpPr>
            <a:spLocks noGrp="1"/>
          </p:cNvSpPr>
          <p:nvPr>
            <p:ph type="title"/>
          </p:nvPr>
        </p:nvSpPr>
        <p:spPr>
          <a:xfrm>
            <a:off x="612775" y="228600"/>
            <a:ext cx="8153400" cy="990600"/>
          </a:xfrm>
        </p:spPr>
        <p:txBody>
          <a:bodyPr/>
          <a:lstStyle/>
          <a:p>
            <a:pPr eaLnBrk="1" hangingPunct="1"/>
            <a:r>
              <a:rPr lang="en-US" smtClean="0"/>
              <a:t>Extreme Cases</a:t>
            </a:r>
          </a:p>
        </p:txBody>
      </p:sp>
      <p:sp>
        <p:nvSpPr>
          <p:cNvPr id="77826" name="Content Placeholder 2"/>
          <p:cNvSpPr>
            <a:spLocks noGrp="1"/>
          </p:cNvSpPr>
          <p:nvPr>
            <p:ph sz="quarter" idx="1"/>
          </p:nvPr>
        </p:nvSpPr>
        <p:spPr>
          <a:xfrm>
            <a:off x="609600" y="1981200"/>
            <a:ext cx="8153400" cy="4495800"/>
          </a:xfrm>
        </p:spPr>
        <p:txBody>
          <a:bodyPr/>
          <a:lstStyle/>
          <a:p>
            <a:pPr eaLnBrk="1" hangingPunct="1"/>
            <a:r>
              <a:rPr lang="en-US" smtClean="0"/>
              <a:t>Some people may have a genetic predisposition to abuse others</a:t>
            </a:r>
          </a:p>
          <a:p>
            <a:pPr lvl="1" eaLnBrk="1" hangingPunct="1"/>
            <a:endParaRPr lang="en-US" smtClean="0"/>
          </a:p>
          <a:p>
            <a:pPr eaLnBrk="1" hangingPunct="1"/>
            <a:r>
              <a:rPr lang="en-US" smtClean="0"/>
              <a:t>Getting out of the situation is the only option</a:t>
            </a:r>
          </a:p>
          <a:p>
            <a:pPr eaLnBrk="1" hangingPunct="1">
              <a:buFont typeface="Wingdings" pitchFamily="-60" charset="2"/>
              <a:buNone/>
            </a:pPr>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dirty="0" smtClean="0">
                <a:ea typeface="+mj-ea"/>
                <a:cs typeface="+mj-cs"/>
              </a:rPr>
              <a:t>Summary of </a:t>
            </a:r>
            <a:r>
              <a:rPr lang="en-US" i="1" dirty="0" smtClean="0">
                <a:ea typeface="+mj-ea"/>
                <a:cs typeface="+mj-cs"/>
              </a:rPr>
              <a:t>Evil Genes </a:t>
            </a:r>
            <a:r>
              <a:rPr lang="en-US" dirty="0" smtClean="0">
                <a:ea typeface="+mj-ea"/>
                <a:cs typeface="+mj-cs"/>
              </a:rPr>
              <a:t/>
            </a:r>
            <a:br>
              <a:rPr lang="en-US" dirty="0" smtClean="0">
                <a:ea typeface="+mj-ea"/>
                <a:cs typeface="+mj-cs"/>
              </a:rPr>
            </a:br>
            <a:r>
              <a:rPr lang="en-US" dirty="0" smtClean="0">
                <a:ea typeface="+mj-ea"/>
                <a:cs typeface="+mj-cs"/>
              </a:rPr>
              <a:t>by Barbara Oakley</a:t>
            </a:r>
            <a:endParaRPr lang="en-US" dirty="0">
              <a:ea typeface="+mj-ea"/>
              <a:cs typeface="+mj-cs"/>
            </a:endParaRPr>
          </a:p>
        </p:txBody>
      </p:sp>
      <p:sp>
        <p:nvSpPr>
          <p:cNvPr id="78850" name="Content Placeholder 2"/>
          <p:cNvSpPr>
            <a:spLocks noGrp="1"/>
          </p:cNvSpPr>
          <p:nvPr>
            <p:ph sz="quarter" idx="1"/>
          </p:nvPr>
        </p:nvSpPr>
        <p:spPr>
          <a:xfrm>
            <a:off x="609600" y="1752600"/>
            <a:ext cx="8153400" cy="4495800"/>
          </a:xfrm>
        </p:spPr>
        <p:txBody>
          <a:bodyPr/>
          <a:lstStyle/>
          <a:p>
            <a:r>
              <a:rPr lang="en-US" smtClean="0"/>
              <a:t>Why are there evil people and why are they so successful?</a:t>
            </a:r>
          </a:p>
          <a:p>
            <a:pPr lvl="1"/>
            <a:r>
              <a:rPr lang="en-US" smtClean="0"/>
              <a:t>Some key terms:</a:t>
            </a:r>
          </a:p>
          <a:p>
            <a:pPr lvl="2"/>
            <a:r>
              <a:rPr lang="en-US" smtClean="0"/>
              <a:t>Machiavellianism</a:t>
            </a:r>
          </a:p>
          <a:p>
            <a:pPr lvl="2"/>
            <a:r>
              <a:rPr lang="en-US" smtClean="0"/>
              <a:t>Anti-social personality disorder (30% genetic)</a:t>
            </a:r>
          </a:p>
          <a:p>
            <a:pPr lvl="2"/>
            <a:r>
              <a:rPr lang="en-US" smtClean="0"/>
              <a:t>Psychopath (aka sociopath) (81% genetic)</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7" name="Title 1"/>
          <p:cNvSpPr>
            <a:spLocks noGrp="1"/>
          </p:cNvSpPr>
          <p:nvPr>
            <p:ph type="title"/>
          </p:nvPr>
        </p:nvSpPr>
        <p:spPr>
          <a:xfrm>
            <a:off x="612775" y="228600"/>
            <a:ext cx="8153400" cy="990600"/>
          </a:xfrm>
        </p:spPr>
        <p:txBody>
          <a:bodyPr/>
          <a:lstStyle/>
          <a:p>
            <a:r>
              <a:rPr lang="en-US" smtClean="0"/>
              <a:t>Differences in brain activity</a:t>
            </a:r>
          </a:p>
        </p:txBody>
      </p:sp>
      <p:sp>
        <p:nvSpPr>
          <p:cNvPr id="80898" name="Content Placeholder 2"/>
          <p:cNvSpPr>
            <a:spLocks noGrp="1"/>
          </p:cNvSpPr>
          <p:nvPr>
            <p:ph sz="quarter" idx="1"/>
          </p:nvPr>
        </p:nvSpPr>
        <p:spPr>
          <a:xfrm>
            <a:off x="612775" y="1600200"/>
            <a:ext cx="8153400" cy="4495800"/>
          </a:xfrm>
        </p:spPr>
        <p:txBody>
          <a:bodyPr/>
          <a:lstStyle/>
          <a:p>
            <a:r>
              <a:rPr lang="en-US" smtClean="0"/>
              <a:t>Psychopaths have a less active amygdala</a:t>
            </a:r>
          </a:p>
          <a:p>
            <a:r>
              <a:rPr lang="en-US" smtClean="0"/>
              <a:t>Prefrontal cortex:  executive functioning</a:t>
            </a:r>
          </a:p>
          <a:p>
            <a:r>
              <a:rPr lang="en-US" smtClean="0"/>
              <a:t>Areas involving moral reasoning</a:t>
            </a:r>
          </a:p>
          <a:p>
            <a:pPr lvl="1">
              <a:buFont typeface="Wingdings 2" pitchFamily="-60" charset="2"/>
              <a:buNone/>
            </a:pPr>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dirty="0" smtClean="0">
                <a:ea typeface="+mj-ea"/>
                <a:cs typeface="+mj-cs"/>
              </a:rPr>
              <a:t>Theories about why psychopaths develop</a:t>
            </a:r>
            <a:endParaRPr lang="en-US" dirty="0">
              <a:ea typeface="+mj-ea"/>
              <a:cs typeface="+mj-cs"/>
            </a:endParaRPr>
          </a:p>
        </p:txBody>
      </p:sp>
      <p:sp>
        <p:nvSpPr>
          <p:cNvPr id="82946" name="Content Placeholder 2"/>
          <p:cNvSpPr>
            <a:spLocks noGrp="1"/>
          </p:cNvSpPr>
          <p:nvPr>
            <p:ph sz="quarter" idx="1"/>
          </p:nvPr>
        </p:nvSpPr>
        <p:spPr>
          <a:xfrm>
            <a:off x="612775" y="1600200"/>
            <a:ext cx="8153400" cy="4495800"/>
          </a:xfrm>
        </p:spPr>
        <p:txBody>
          <a:bodyPr/>
          <a:lstStyle/>
          <a:p>
            <a:endParaRPr lang="en-US" smtClean="0"/>
          </a:p>
          <a:p>
            <a:r>
              <a:rPr lang="en-US" smtClean="0"/>
              <a:t>Can’t feel emotions themselves, so can’t empathize with others</a:t>
            </a:r>
          </a:p>
          <a:p>
            <a:r>
              <a:rPr lang="en-US" smtClean="0"/>
              <a:t>Information processing deficit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3" name="Title 1"/>
          <p:cNvSpPr>
            <a:spLocks noGrp="1"/>
          </p:cNvSpPr>
          <p:nvPr>
            <p:ph type="title"/>
          </p:nvPr>
        </p:nvSpPr>
        <p:spPr>
          <a:xfrm>
            <a:off x="612775" y="228600"/>
            <a:ext cx="8153400" cy="990600"/>
          </a:xfrm>
        </p:spPr>
        <p:txBody>
          <a:bodyPr/>
          <a:lstStyle/>
          <a:p>
            <a:r>
              <a:rPr lang="en-US" smtClean="0"/>
              <a:t>Borderline personality disorder</a:t>
            </a:r>
          </a:p>
        </p:txBody>
      </p:sp>
      <p:sp>
        <p:nvSpPr>
          <p:cNvPr id="84994" name="Content Placeholder 2"/>
          <p:cNvSpPr>
            <a:spLocks noGrp="1"/>
          </p:cNvSpPr>
          <p:nvPr>
            <p:ph sz="quarter" idx="1"/>
          </p:nvPr>
        </p:nvSpPr>
        <p:spPr>
          <a:xfrm>
            <a:off x="612775" y="1600200"/>
            <a:ext cx="8153400" cy="4495800"/>
          </a:xfrm>
        </p:spPr>
        <p:txBody>
          <a:bodyPr/>
          <a:lstStyle/>
          <a:p>
            <a:r>
              <a:rPr lang="en-US" smtClean="0"/>
              <a:t>Rapid mood swings</a:t>
            </a:r>
          </a:p>
          <a:p>
            <a:r>
              <a:rPr lang="en-US" smtClean="0"/>
              <a:t>Emotional instability</a:t>
            </a:r>
          </a:p>
          <a:p>
            <a:r>
              <a:rPr lang="en-US" smtClean="0"/>
              <a:t>Troubled relationship</a:t>
            </a:r>
          </a:p>
          <a:p>
            <a:r>
              <a:rPr lang="en-US" smtClean="0"/>
              <a:t>Chameleon-like</a:t>
            </a:r>
          </a:p>
          <a:p>
            <a:endParaRPr lang="en-US" smtClean="0"/>
          </a:p>
          <a:p>
            <a:r>
              <a:rPr lang="en-US" smtClean="0"/>
              <a:t>Related to anti-social personality disorder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1" name="Title 1"/>
          <p:cNvSpPr>
            <a:spLocks noGrp="1"/>
          </p:cNvSpPr>
          <p:nvPr>
            <p:ph type="title"/>
          </p:nvPr>
        </p:nvSpPr>
        <p:spPr>
          <a:xfrm>
            <a:off x="612775" y="228600"/>
            <a:ext cx="8153400" cy="990600"/>
          </a:xfrm>
        </p:spPr>
        <p:txBody>
          <a:bodyPr/>
          <a:lstStyle/>
          <a:p>
            <a:r>
              <a:rPr lang="en-US" smtClean="0"/>
              <a:t>Coping mechanisms</a:t>
            </a:r>
          </a:p>
        </p:txBody>
      </p:sp>
      <p:sp>
        <p:nvSpPr>
          <p:cNvPr id="87042" name="Content Placeholder 2"/>
          <p:cNvSpPr>
            <a:spLocks noGrp="1"/>
          </p:cNvSpPr>
          <p:nvPr>
            <p:ph sz="quarter" idx="1"/>
          </p:nvPr>
        </p:nvSpPr>
        <p:spPr>
          <a:xfrm>
            <a:off x="612775" y="1600200"/>
            <a:ext cx="8153400" cy="4495800"/>
          </a:xfrm>
        </p:spPr>
        <p:txBody>
          <a:bodyPr/>
          <a:lstStyle/>
          <a:p>
            <a:r>
              <a:rPr lang="en-US" smtClean="0"/>
              <a:t>Projection</a:t>
            </a:r>
          </a:p>
          <a:p>
            <a:r>
              <a:rPr lang="en-US" smtClean="0"/>
              <a:t>Black-and-white thinking</a:t>
            </a:r>
          </a:p>
          <a:p>
            <a:r>
              <a:rPr lang="en-US" smtClean="0"/>
              <a:t>Denial of facts and evidence</a:t>
            </a:r>
          </a:p>
          <a:p>
            <a:r>
              <a:rPr lang="en-US" smtClean="0"/>
              <a:t>Manipulating others</a:t>
            </a:r>
          </a:p>
          <a:p>
            <a:r>
              <a:rPr lang="en-US" smtClean="0"/>
              <a:t>Blame shifting</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12775" y="228600"/>
            <a:ext cx="8153400" cy="990600"/>
          </a:xfrm>
        </p:spPr>
        <p:txBody>
          <a:bodyPr>
            <a:normAutofit fontScale="90000"/>
          </a:bodyPr>
          <a:lstStyle/>
          <a:p>
            <a:pPr>
              <a:defRPr/>
            </a:pPr>
            <a:r>
              <a:rPr lang="en-US" dirty="0" smtClean="0">
                <a:ea typeface="+mj-ea"/>
                <a:cs typeface="+mj-cs"/>
              </a:rPr>
              <a:t>How some Machiavellians become so successful</a:t>
            </a:r>
            <a:endParaRPr lang="en-US" dirty="0">
              <a:ea typeface="+mj-ea"/>
              <a:cs typeface="+mj-cs"/>
            </a:endParaRPr>
          </a:p>
        </p:txBody>
      </p:sp>
      <p:sp>
        <p:nvSpPr>
          <p:cNvPr id="89090" name="Content Placeholder 2"/>
          <p:cNvSpPr>
            <a:spLocks noGrp="1"/>
          </p:cNvSpPr>
          <p:nvPr>
            <p:ph sz="quarter" idx="1"/>
          </p:nvPr>
        </p:nvSpPr>
        <p:spPr>
          <a:xfrm>
            <a:off x="612775" y="1600200"/>
            <a:ext cx="8153400" cy="4495800"/>
          </a:xfrm>
        </p:spPr>
        <p:txBody>
          <a:bodyPr/>
          <a:lstStyle/>
          <a:p>
            <a:r>
              <a:rPr lang="en-US" smtClean="0"/>
              <a:t>Intelligence</a:t>
            </a:r>
          </a:p>
          <a:p>
            <a:r>
              <a:rPr lang="en-US" smtClean="0"/>
              <a:t>Memory</a:t>
            </a:r>
          </a:p>
          <a:p>
            <a:r>
              <a:rPr lang="en-US" smtClean="0"/>
              <a:t>Obsession with power and control</a:t>
            </a:r>
          </a:p>
          <a:p>
            <a:r>
              <a:rPr lang="en-US" smtClean="0"/>
              <a:t>Hypomania</a:t>
            </a:r>
          </a:p>
          <a:p>
            <a:r>
              <a:rPr lang="en-US" smtClean="0"/>
              <a:t>Charm</a:t>
            </a:r>
          </a:p>
          <a:p>
            <a:r>
              <a:rPr lang="en-US" smtClean="0"/>
              <a:t>Reading people well</a:t>
            </a:r>
          </a:p>
          <a:p>
            <a:r>
              <a:rPr lang="en-US" smtClean="0"/>
              <a:t>Willingness to manipulate</a:t>
            </a:r>
          </a:p>
          <a:p>
            <a:r>
              <a:rPr lang="en-US" smtClean="0"/>
              <a:t>Narcissism</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7" name="Title 1"/>
          <p:cNvSpPr>
            <a:spLocks noGrp="1"/>
          </p:cNvSpPr>
          <p:nvPr>
            <p:ph type="title"/>
          </p:nvPr>
        </p:nvSpPr>
        <p:spPr>
          <a:xfrm>
            <a:off x="612775" y="228600"/>
            <a:ext cx="8153400" cy="990600"/>
          </a:xfrm>
        </p:spPr>
        <p:txBody>
          <a:bodyPr/>
          <a:lstStyle/>
          <a:p>
            <a:r>
              <a:rPr lang="en-US" smtClean="0"/>
              <a:t>Workplace bullying: Summary</a:t>
            </a:r>
          </a:p>
        </p:txBody>
      </p:sp>
      <p:sp>
        <p:nvSpPr>
          <p:cNvPr id="91138" name="Content Placeholder 2"/>
          <p:cNvSpPr>
            <a:spLocks noGrp="1"/>
          </p:cNvSpPr>
          <p:nvPr>
            <p:ph sz="quarter" idx="1"/>
          </p:nvPr>
        </p:nvSpPr>
        <p:spPr>
          <a:xfrm>
            <a:off x="609600" y="1981200"/>
            <a:ext cx="8153400" cy="4495800"/>
          </a:xfrm>
        </p:spPr>
        <p:txBody>
          <a:bodyPr/>
          <a:lstStyle/>
          <a:p>
            <a:r>
              <a:rPr lang="en-US" smtClean="0"/>
              <a:t>Verbal abuse and intimidation of others</a:t>
            </a:r>
          </a:p>
          <a:p>
            <a:r>
              <a:rPr lang="en-US" smtClean="0"/>
              <a:t>10 to 37% of workforce experience it – higher in some occupations</a:t>
            </a:r>
          </a:p>
          <a:p>
            <a:r>
              <a:rPr lang="en-US" smtClean="0"/>
              <a:t>Harmful to individuals</a:t>
            </a:r>
          </a:p>
          <a:p>
            <a:r>
              <a:rPr lang="en-US" smtClean="0"/>
              <a:t>Costly for organizations</a:t>
            </a:r>
          </a:p>
          <a:p>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r>
              <a:rPr lang="en-US" smtClean="0"/>
              <a:t>How to respond to bullying</a:t>
            </a:r>
          </a:p>
        </p:txBody>
      </p:sp>
      <p:sp>
        <p:nvSpPr>
          <p:cNvPr id="92162" name="Content Placeholder 2"/>
          <p:cNvSpPr>
            <a:spLocks noGrp="1"/>
          </p:cNvSpPr>
          <p:nvPr>
            <p:ph sz="quarter" idx="2"/>
          </p:nvPr>
        </p:nvSpPr>
        <p:spPr/>
        <p:txBody>
          <a:bodyPr/>
          <a:lstStyle/>
          <a:p>
            <a:r>
              <a:rPr lang="en-US" smtClean="0"/>
              <a:t>Don’t blame yourself</a:t>
            </a:r>
          </a:p>
          <a:p>
            <a:r>
              <a:rPr lang="en-US" smtClean="0"/>
              <a:t>Take notes</a:t>
            </a:r>
          </a:p>
          <a:p>
            <a:r>
              <a:rPr lang="en-US" smtClean="0"/>
              <a:t>Rehearse responses</a:t>
            </a:r>
          </a:p>
          <a:p>
            <a:r>
              <a:rPr lang="en-US" smtClean="0"/>
              <a:t>Talk to your union </a:t>
            </a:r>
          </a:p>
          <a:p>
            <a:r>
              <a:rPr lang="en-US" smtClean="0"/>
              <a:t>Possibly talk to HR or manager</a:t>
            </a:r>
          </a:p>
          <a:p>
            <a:r>
              <a:rPr lang="en-US" smtClean="0"/>
              <a:t>Put the cost in terms employer cares about</a:t>
            </a:r>
          </a:p>
          <a:p>
            <a:endParaRPr lang="en-US" smtClean="0"/>
          </a:p>
        </p:txBody>
      </p:sp>
      <p:sp>
        <p:nvSpPr>
          <p:cNvPr id="92163" name="Content Placeholder 3"/>
          <p:cNvSpPr>
            <a:spLocks noGrp="1"/>
          </p:cNvSpPr>
          <p:nvPr>
            <p:ph sz="quarter" idx="4"/>
          </p:nvPr>
        </p:nvSpPr>
        <p:spPr/>
        <p:txBody>
          <a:bodyPr/>
          <a:lstStyle/>
          <a:p>
            <a:r>
              <a:rPr lang="en-US" smtClean="0"/>
              <a:t>Contract language</a:t>
            </a:r>
          </a:p>
          <a:p>
            <a:r>
              <a:rPr lang="en-US" smtClean="0"/>
              <a:t>Policy</a:t>
            </a:r>
          </a:p>
          <a:p>
            <a:r>
              <a:rPr lang="en-US" smtClean="0"/>
              <a:t>Legislations</a:t>
            </a:r>
          </a:p>
          <a:p>
            <a:r>
              <a:rPr lang="en-US" smtClean="0"/>
              <a:t>Training </a:t>
            </a:r>
          </a:p>
          <a:p>
            <a:r>
              <a:rPr lang="en-US" smtClean="0"/>
              <a:t>Monitoring</a:t>
            </a:r>
          </a:p>
        </p:txBody>
      </p:sp>
      <p:sp>
        <p:nvSpPr>
          <p:cNvPr id="92164" name="Text Placeholder 4"/>
          <p:cNvSpPr>
            <a:spLocks noGrp="1"/>
          </p:cNvSpPr>
          <p:nvPr>
            <p:ph type="body" sz="quarter" idx="1"/>
          </p:nvPr>
        </p:nvSpPr>
        <p:spPr>
          <a:xfrm>
            <a:off x="609600" y="1752600"/>
            <a:ext cx="3886200" cy="639763"/>
          </a:xfrm>
        </p:spPr>
        <p:txBody>
          <a:bodyPr/>
          <a:lstStyle/>
          <a:p>
            <a:r>
              <a:rPr lang="en-US" sz="3200" smtClean="0"/>
              <a:t>Individual</a:t>
            </a:r>
            <a:endParaRPr lang="en-US" sz="3200"/>
          </a:p>
        </p:txBody>
      </p:sp>
      <p:sp>
        <p:nvSpPr>
          <p:cNvPr id="6" name="Text Placeholder 5"/>
          <p:cNvSpPr>
            <a:spLocks noGrp="1"/>
          </p:cNvSpPr>
          <p:nvPr>
            <p:ph type="body" sz="quarter" idx="3"/>
          </p:nvPr>
        </p:nvSpPr>
        <p:spPr>
          <a:xfrm>
            <a:off x="4800600" y="1752600"/>
            <a:ext cx="3886200" cy="639763"/>
          </a:xfrm>
        </p:spPr>
        <p:txBody>
          <a:bodyPr/>
          <a:lstStyle/>
          <a:p>
            <a:pPr>
              <a:defRPr/>
            </a:pPr>
            <a:r>
              <a:rPr lang="en-US" sz="3200" dirty="0" smtClean="0">
                <a:ea typeface="+mn-ea"/>
                <a:cs typeface="+mn-cs"/>
              </a:rPr>
              <a:t>Union / Management</a:t>
            </a:r>
            <a:endParaRPr lang="en-US" sz="3200" dirty="0">
              <a:ea typeface="+mn-ea"/>
              <a:cs typeface="+mn-cs"/>
            </a:endParaRPr>
          </a:p>
        </p:txBody>
      </p:sp>
    </p:spTree>
  </p:cSld>
  <p:clrMapOvr>
    <a:masterClrMapping/>
  </p:clrMapOvr>
  <p:timing>
    <p:tnLst>
      <p:par>
        <p:cTn id="1" dur="indefinite" restart="never" nodeType="tmRoot"/>
      </p:par>
    </p:tnLst>
  </p:timing>
</p:sld>
</file>

<file path=ppt/theme/_rels/theme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s>
</file>

<file path=ppt/theme/theme1.xml><?xml version="1.0" encoding="utf-8"?>
<a:theme xmlns:a="http://schemas.openxmlformats.org/drawingml/2006/main" name="SLIR">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Verdana Bol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Presentation">
      <a:majorFont>
        <a:latin typeface="Verdana Bol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Blank Presentation">
      <a:majorFont>
        <a:latin typeface="Verdana Bol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SLIR</Template>
  <TotalTime>614</TotalTime>
  <Words>1475</Words>
  <Application>Microsoft Office PowerPoint</Application>
  <PresentationFormat>On-screen Show (4:3)</PresentationFormat>
  <Paragraphs>286</Paragraphs>
  <Slides>26</Slides>
  <Notes>14</Notes>
  <HiddenSlides>0</HiddenSlides>
  <MMClips>0</MMClips>
  <ScaleCrop>false</ScaleCrop>
  <HeadingPairs>
    <vt:vector size="6" baseType="variant">
      <vt:variant>
        <vt:lpstr>Fonts Used</vt:lpstr>
      </vt:variant>
      <vt:variant>
        <vt:i4>9</vt:i4>
      </vt:variant>
      <vt:variant>
        <vt:lpstr>Design Template</vt:lpstr>
      </vt:variant>
      <vt:variant>
        <vt:i4>1</vt:i4>
      </vt:variant>
      <vt:variant>
        <vt:lpstr>Slide Titles</vt:lpstr>
      </vt:variant>
      <vt:variant>
        <vt:i4>26</vt:i4>
      </vt:variant>
    </vt:vector>
  </HeadingPairs>
  <TitlesOfParts>
    <vt:vector size="36" baseType="lpstr">
      <vt:lpstr>Arial</vt:lpstr>
      <vt:lpstr>ＭＳ Ｐゴシック</vt:lpstr>
      <vt:lpstr>Verdana Bold</vt:lpstr>
      <vt:lpstr>Verdana</vt:lpstr>
      <vt:lpstr>Calibri</vt:lpstr>
      <vt:lpstr>Tw Cen MT</vt:lpstr>
      <vt:lpstr>Wingdings</vt:lpstr>
      <vt:lpstr>Wingdings 2</vt:lpstr>
      <vt:lpstr>Symbol</vt:lpstr>
      <vt:lpstr>SLIR</vt:lpstr>
      <vt:lpstr>WORKPLACE BULLYING </vt:lpstr>
      <vt:lpstr>Workplace bullying</vt:lpstr>
      <vt:lpstr>What is workplace bullying? </vt:lpstr>
      <vt:lpstr>Examples of bullying behaviors</vt:lpstr>
      <vt:lpstr>The short version:</vt:lpstr>
      <vt:lpstr>How common is it?</vt:lpstr>
      <vt:lpstr>How common is it?</vt:lpstr>
      <vt:lpstr>Impact</vt:lpstr>
      <vt:lpstr>Impact on employers</vt:lpstr>
      <vt:lpstr>Why do people bully others?</vt:lpstr>
      <vt:lpstr>Some (controversial) advice from the Workplace Bullying Institute </vt:lpstr>
      <vt:lpstr>What to do if you’re being bullied</vt:lpstr>
      <vt:lpstr>Cognitive rehearsal</vt:lpstr>
      <vt:lpstr>What groups of co-workers can do</vt:lpstr>
      <vt:lpstr>What unions can do</vt:lpstr>
      <vt:lpstr>What management can do</vt:lpstr>
      <vt:lpstr>Exercise</vt:lpstr>
      <vt:lpstr>Extreme Cases</vt:lpstr>
      <vt:lpstr>Summary of Evil Genes  by Barbara Oakley</vt:lpstr>
      <vt:lpstr>Differences in brain activity</vt:lpstr>
      <vt:lpstr>Theories about why psychopaths develop</vt:lpstr>
      <vt:lpstr>Borderline personality disorder</vt:lpstr>
      <vt:lpstr>Coping mechanisms</vt:lpstr>
      <vt:lpstr>How some Machiavellians become so successful</vt:lpstr>
      <vt:lpstr>Workplace bullying: Summary</vt:lpstr>
      <vt:lpstr>How to respond to bullying</vt:lpstr>
    </vt:vector>
  </TitlesOfParts>
  <Company>LENOVO CUSTOMER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on Workplace bullying</dc:title>
  <dc:creator>LENOVO USER</dc:creator>
  <cp:lastModifiedBy>Tess Ewing</cp:lastModifiedBy>
  <cp:revision>58</cp:revision>
  <dcterms:created xsi:type="dcterms:W3CDTF">2008-10-29T02:26:50Z</dcterms:created>
  <dcterms:modified xsi:type="dcterms:W3CDTF">2010-02-23T19:22:26Z</dcterms:modified>
</cp:coreProperties>
</file>