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3"/>
  </p:handoutMasterIdLst>
  <p:sldIdLst>
    <p:sldId id="258" r:id="rId2"/>
    <p:sldId id="289" r:id="rId3"/>
    <p:sldId id="257" r:id="rId4"/>
    <p:sldId id="282" r:id="rId5"/>
    <p:sldId id="276" r:id="rId6"/>
    <p:sldId id="260" r:id="rId7"/>
    <p:sldId id="267" r:id="rId8"/>
    <p:sldId id="268" r:id="rId9"/>
    <p:sldId id="273" r:id="rId10"/>
    <p:sldId id="261" r:id="rId11"/>
    <p:sldId id="272" r:id="rId12"/>
    <p:sldId id="287" r:id="rId13"/>
    <p:sldId id="259" r:id="rId14"/>
    <p:sldId id="269" r:id="rId15"/>
    <p:sldId id="262" r:id="rId16"/>
    <p:sldId id="263" r:id="rId17"/>
    <p:sldId id="274" r:id="rId18"/>
    <p:sldId id="270" r:id="rId19"/>
    <p:sldId id="271" r:id="rId20"/>
    <p:sldId id="278" r:id="rId21"/>
    <p:sldId id="277" r:id="rId22"/>
    <p:sldId id="275" r:id="rId23"/>
    <p:sldId id="266" r:id="rId24"/>
    <p:sldId id="279" r:id="rId25"/>
    <p:sldId id="281" r:id="rId26"/>
    <p:sldId id="283" r:id="rId27"/>
    <p:sldId id="284" r:id="rId28"/>
    <p:sldId id="285" r:id="rId29"/>
    <p:sldId id="286" r:id="rId30"/>
    <p:sldId id="288" r:id="rId31"/>
    <p:sldId id="28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p:restoredTop sz="94643"/>
  </p:normalViewPr>
  <p:slideViewPr>
    <p:cSldViewPr>
      <p:cViewPr varScale="1">
        <p:scale>
          <a:sx n="120" d="100"/>
          <a:sy n="120" d="100"/>
        </p:scale>
        <p:origin x="1848" y="176"/>
      </p:cViewPr>
      <p:guideLst>
        <p:guide orient="horz" pos="2160"/>
        <p:guide pos="2880"/>
      </p:guideLst>
    </p:cSldViewPr>
  </p:slideViewPr>
  <p:notesTextViewPr>
    <p:cViewPr>
      <p:scale>
        <a:sx n="100" d="100"/>
        <a:sy n="100" d="100"/>
      </p:scale>
      <p:origin x="0" y="0"/>
    </p:cViewPr>
  </p:notesTextViewPr>
  <p:notesViewPr>
    <p:cSldViewPr>
      <p:cViewPr varScale="1">
        <p:scale>
          <a:sx n="82" d="100"/>
          <a:sy n="82" d="100"/>
        </p:scale>
        <p:origin x="-206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2D15C5F-287B-4640-B4DD-C0E896CC79BD}" type="datetimeFigureOut">
              <a:rPr lang="en-US" smtClean="0"/>
              <a:pPr/>
              <a:t>7/17/18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7673D7-0761-450D-A26F-D391A59635F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524694-6DB1-40EE-B065-D472B41DCDA6}" type="datetimeFigureOut">
              <a:rPr lang="en-US" smtClean="0"/>
              <a:pPr/>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524694-6DB1-40EE-B065-D472B41DCDA6}" type="datetimeFigureOut">
              <a:rPr lang="en-US" smtClean="0"/>
              <a:pPr/>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524694-6DB1-40EE-B065-D472B41DCDA6}" type="datetimeFigureOut">
              <a:rPr lang="en-US" smtClean="0"/>
              <a:pPr/>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524694-6DB1-40EE-B065-D472B41DCDA6}" type="datetimeFigureOut">
              <a:rPr lang="en-US" smtClean="0"/>
              <a:pPr/>
              <a:t>7/17/18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524694-6DB1-40EE-B065-D472B41DCDA6}" type="datetimeFigureOut">
              <a:rPr lang="en-US" smtClean="0"/>
              <a:pPr/>
              <a:t>7/17/18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524694-6DB1-40EE-B065-D472B41DCDA6}" type="datetimeFigureOut">
              <a:rPr lang="en-US" smtClean="0"/>
              <a:pPr/>
              <a:t>7/17/18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24694-6DB1-40EE-B065-D472B41DCDA6}" type="datetimeFigureOut">
              <a:rPr lang="en-US" smtClean="0"/>
              <a:pPr/>
              <a:t>7/17/18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524694-6DB1-40EE-B065-D472B41DCDA6}" type="datetimeFigureOut">
              <a:rPr lang="en-US" smtClean="0"/>
              <a:pPr/>
              <a:t>7/17/18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524694-6DB1-40EE-B065-D472B41DCDA6}" type="datetimeFigureOut">
              <a:rPr lang="en-US" smtClean="0"/>
              <a:pPr/>
              <a:t>7/17/18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524694-6DB1-40EE-B065-D472B41DCDA6}" type="datetimeFigureOut">
              <a:rPr lang="en-US" smtClean="0"/>
              <a:pPr/>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524694-6DB1-40EE-B065-D472B41DCDA6}" type="datetimeFigureOut">
              <a:rPr lang="en-US" smtClean="0"/>
              <a:pPr/>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959C92-9B44-4A9C-81E9-E663ACB0946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524694-6DB1-40EE-B065-D472B41DCDA6}" type="datetimeFigureOut">
              <a:rPr lang="en-US" smtClean="0"/>
              <a:pPr/>
              <a:t>7/17/18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959C92-9B44-4A9C-81E9-E663ACB0946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illbarry21214@gmail.com"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hyperlink" Target="http://slideplayer.com/slide/717448/"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dol.gov/olms/union_info.htm" TargetMode="External"/><Relationship Id="rId2" Type="http://schemas.openxmlformats.org/officeDocument/2006/relationships/hyperlink" Target="http://www.dol.gov/olms/" TargetMode="Externa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FfnBGolKmbM" TargetMode="External"/><Relationship Id="rId7" Type="http://schemas.openxmlformats.org/officeDocument/2006/relationships/hyperlink" Target="https://www.youtube.com/watch?v=dyB-HBEvzOE" TargetMode="External"/><Relationship Id="rId2" Type="http://schemas.openxmlformats.org/officeDocument/2006/relationships/hyperlink" Target="https://www.youtube.com/watch?v=lTG77brq2BY" TargetMode="External"/><Relationship Id="rId1" Type="http://schemas.openxmlformats.org/officeDocument/2006/relationships/slideLayout" Target="../slideLayouts/slideLayout7.xml"/><Relationship Id="rId6" Type="http://schemas.openxmlformats.org/officeDocument/2006/relationships/hyperlink" Target="https://www.youtube.com/watch?v=b1QWPTYTCyo" TargetMode="External"/><Relationship Id="rId5" Type="http://schemas.openxmlformats.org/officeDocument/2006/relationships/hyperlink" Target="https://www.youtube.com/watch?v=KCpcqdggF-0" TargetMode="External"/><Relationship Id="rId4" Type="http://schemas.openxmlformats.org/officeDocument/2006/relationships/hyperlink" Target="https://www.youtube.com/watch?v=uvLDlPlxaR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OrZfniuFQJY" TargetMode="External"/><Relationship Id="rId2" Type="http://schemas.openxmlformats.org/officeDocument/2006/relationships/hyperlink" Target="https://www.youtube.com/watch?v=b4WMAGhbxGk"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tse1.mm.bing.net/th?&amp;id=OIP.Ma7b0e52ebd88c40dea5aa94985faf59ao0&amp;w=300&amp;h=300&amp;c=0&amp;pid=1.9&amp;rs=0&amp;p=0&amp;r=0"/>
          <p:cNvPicPr>
            <a:picLocks noChangeAspect="1" noChangeArrowheads="1"/>
          </p:cNvPicPr>
          <p:nvPr/>
        </p:nvPicPr>
        <p:blipFill>
          <a:blip r:embed="rId2" cstate="print"/>
          <a:srcRect/>
          <a:stretch>
            <a:fillRect/>
          </a:stretch>
        </p:blipFill>
        <p:spPr bwMode="auto">
          <a:xfrm>
            <a:off x="2743200" y="457200"/>
            <a:ext cx="3581400" cy="3581400"/>
          </a:xfrm>
          <a:prstGeom prst="rect">
            <a:avLst/>
          </a:prstGeom>
          <a:noFill/>
          <a:ln w="19050">
            <a:solidFill>
              <a:srgbClr val="FF0000"/>
            </a:solidFill>
          </a:ln>
        </p:spPr>
      </p:pic>
      <p:sp>
        <p:nvSpPr>
          <p:cNvPr id="3" name="TextBox 2"/>
          <p:cNvSpPr txBox="1"/>
          <p:nvPr/>
        </p:nvSpPr>
        <p:spPr>
          <a:xfrm>
            <a:off x="0" y="4038600"/>
            <a:ext cx="9144000" cy="2923877"/>
          </a:xfrm>
          <a:prstGeom prst="rect">
            <a:avLst/>
          </a:prstGeom>
          <a:noFill/>
        </p:spPr>
        <p:txBody>
          <a:bodyPr wrap="square" rtlCol="0">
            <a:spAutoFit/>
          </a:bodyPr>
          <a:lstStyle/>
          <a:p>
            <a:pPr algn="ctr"/>
            <a:r>
              <a:rPr lang="en-US" sz="2800" dirty="0">
                <a:latin typeface="Times New Roman" pitchFamily="18" charset="0"/>
                <a:cs typeface="Times New Roman" pitchFamily="18" charset="0"/>
              </a:rPr>
              <a:t> </a:t>
            </a:r>
            <a:r>
              <a:rPr lang="en-US" sz="4000" dirty="0">
                <a:latin typeface="Times New Roman" pitchFamily="18" charset="0"/>
                <a:cs typeface="Times New Roman" pitchFamily="18" charset="0"/>
              </a:rPr>
              <a:t>A Guide to Parliamentary Procedure</a:t>
            </a:r>
          </a:p>
          <a:p>
            <a:pPr algn="ctr"/>
            <a:r>
              <a:rPr lang="en-US" sz="2400" dirty="0">
                <a:latin typeface="Times New Roman" pitchFamily="18" charset="0"/>
                <a:cs typeface="Times New Roman" pitchFamily="18" charset="0"/>
              </a:rPr>
              <a:t>August 17, 2017</a:t>
            </a:r>
          </a:p>
          <a:p>
            <a:pPr algn="ctr"/>
            <a:r>
              <a:rPr lang="en-US" sz="3600" dirty="0">
                <a:latin typeface="Times New Roman" pitchFamily="18" charset="0"/>
                <a:cs typeface="Times New Roman" pitchFamily="18" charset="0"/>
              </a:rPr>
              <a:t>  Bill Barry</a:t>
            </a:r>
          </a:p>
          <a:p>
            <a:pPr algn="ctr"/>
            <a:r>
              <a:rPr lang="en-US" sz="2800" dirty="0">
                <a:latin typeface="Times New Roman" pitchFamily="18" charset="0"/>
                <a:cs typeface="Times New Roman" pitchFamily="18" charset="0"/>
              </a:rPr>
              <a:t>http:billbarry.net</a:t>
            </a:r>
          </a:p>
          <a:p>
            <a:pPr algn="ctr"/>
            <a:r>
              <a:rPr lang="en-US" sz="2800" dirty="0">
                <a:latin typeface="Times New Roman" pitchFamily="18" charset="0"/>
                <a:cs typeface="Times New Roman" pitchFamily="18" charset="0"/>
                <a:hlinkClick r:id="rId3"/>
              </a:rPr>
              <a:t>billbarry21214@gmail.com</a:t>
            </a:r>
            <a:r>
              <a:rPr lang="en-US" sz="2800" dirty="0">
                <a:latin typeface="Times New Roman" pitchFamily="18" charset="0"/>
                <a:cs typeface="Times New Roman" pitchFamily="18" charset="0"/>
              </a:rPr>
              <a:t> </a:t>
            </a:r>
          </a:p>
          <a:p>
            <a:pPr algn="ctr"/>
            <a:r>
              <a:rPr lang="en-US" sz="2800" dirty="0">
                <a:latin typeface="Times New Roman" pitchFamily="18" charset="0"/>
                <a:cs typeface="Times New Roman" pitchFamily="18"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811012"/>
            <a:ext cx="9144001" cy="3046988"/>
          </a:xfrm>
          <a:prstGeom prst="rect">
            <a:avLst/>
          </a:prstGeom>
          <a:noFill/>
        </p:spPr>
        <p:txBody>
          <a:bodyPr wrap="square" rtlCol="0">
            <a:spAutoFit/>
          </a:bodyPr>
          <a:lstStyle/>
          <a:p>
            <a:pPr algn="ctr"/>
            <a:r>
              <a:rPr lang="en-US" sz="4800" dirty="0">
                <a:latin typeface="Times New Roman" pitchFamily="18" charset="0"/>
                <a:cs typeface="Times New Roman" pitchFamily="18" charset="0"/>
              </a:rPr>
              <a:t>Is what you are doing</a:t>
            </a:r>
          </a:p>
          <a:p>
            <a:pPr algn="ctr"/>
            <a:r>
              <a:rPr lang="en-US" sz="4800" dirty="0">
                <a:latin typeface="Times New Roman" pitchFamily="18" charset="0"/>
                <a:cs typeface="Times New Roman" pitchFamily="18" charset="0"/>
              </a:rPr>
              <a:t>Building up your union?</a:t>
            </a:r>
          </a:p>
          <a:p>
            <a:pPr algn="ctr"/>
            <a:r>
              <a:rPr lang="en-US" sz="4800" dirty="0">
                <a:latin typeface="Times New Roman" pitchFamily="18" charset="0"/>
                <a:cs typeface="Times New Roman" pitchFamily="18" charset="0"/>
              </a:rPr>
              <a:t>or Tearing Down Your Union?</a:t>
            </a:r>
          </a:p>
          <a:p>
            <a:pPr algn="ctr"/>
            <a:r>
              <a:rPr lang="en-US" sz="4800" dirty="0">
                <a:latin typeface="Times New Roman" pitchFamily="18" charset="0"/>
                <a:cs typeface="Times New Roman" pitchFamily="18" charset="0"/>
              </a:rPr>
              <a:t>There are no other choices.</a:t>
            </a:r>
          </a:p>
        </p:txBody>
      </p:sp>
      <p:pic>
        <p:nvPicPr>
          <p:cNvPr id="1026" name="Picture 2" descr="Image result for building up or tearing down"/>
          <p:cNvPicPr>
            <a:picLocks noChangeAspect="1" noChangeArrowheads="1"/>
          </p:cNvPicPr>
          <p:nvPr/>
        </p:nvPicPr>
        <p:blipFill>
          <a:blip r:embed="rId2" cstate="print">
            <a:lum bright="10000"/>
          </a:blip>
          <a:srcRect/>
          <a:stretch>
            <a:fillRect/>
          </a:stretch>
        </p:blipFill>
        <p:spPr bwMode="auto">
          <a:xfrm>
            <a:off x="1524000" y="228600"/>
            <a:ext cx="6096000" cy="35718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304800"/>
            <a:ext cx="7205819" cy="2554545"/>
          </a:xfrm>
          <a:prstGeom prst="rect">
            <a:avLst/>
          </a:prstGeom>
          <a:noFill/>
        </p:spPr>
        <p:txBody>
          <a:bodyPr wrap="none" rtlCol="0">
            <a:spAutoFit/>
          </a:bodyPr>
          <a:lstStyle/>
          <a:p>
            <a:r>
              <a:rPr lang="en-US" sz="3200" dirty="0">
                <a:latin typeface="Times New Roman" pitchFamily="18" charset="0"/>
                <a:cs typeface="Times New Roman" pitchFamily="18" charset="0"/>
              </a:rPr>
              <a:t>The goal of parliamentary procedure is  to </a:t>
            </a:r>
          </a:p>
          <a:p>
            <a:pPr algn="ctr"/>
            <a:r>
              <a:rPr lang="en-US" sz="3200" dirty="0">
                <a:latin typeface="Times New Roman" pitchFamily="18" charset="0"/>
                <a:cs typeface="Times New Roman" pitchFamily="18" charset="0"/>
              </a:rPr>
              <a:t>encourage membership enthusiasm</a:t>
            </a:r>
          </a:p>
          <a:p>
            <a:pPr algn="ctr"/>
            <a:r>
              <a:rPr lang="en-US" sz="3200" dirty="0">
                <a:latin typeface="Times New Roman" pitchFamily="18" charset="0"/>
                <a:cs typeface="Times New Roman" pitchFamily="18" charset="0"/>
              </a:rPr>
              <a:t>and confidence in their union democracy</a:t>
            </a:r>
          </a:p>
          <a:p>
            <a:pPr algn="ctr"/>
            <a:r>
              <a:rPr lang="en-US" sz="3200" dirty="0">
                <a:latin typeface="Times New Roman" pitchFamily="18" charset="0"/>
                <a:cs typeface="Times New Roman" pitchFamily="18" charset="0"/>
              </a:rPr>
              <a:t>so they are stronger union members</a:t>
            </a:r>
          </a:p>
          <a:p>
            <a:r>
              <a:rPr lang="en-US" sz="3200" dirty="0">
                <a:latin typeface="Times New Roman" pitchFamily="18" charset="0"/>
                <a:cs typeface="Times New Roman" pitchFamily="18" charset="0"/>
              </a:rPr>
              <a:t>. . . even if they don’t win every time</a:t>
            </a:r>
          </a:p>
        </p:txBody>
      </p:sp>
      <p:pic>
        <p:nvPicPr>
          <p:cNvPr id="1028" name="Picture 4" descr="https://s-media-cache-ak0.pinimg.com/736x/f3/04/f6/f304f67a337bbc5b1bd97fa62b154026.jpg"/>
          <p:cNvPicPr>
            <a:picLocks noChangeAspect="1" noChangeArrowheads="1"/>
          </p:cNvPicPr>
          <p:nvPr/>
        </p:nvPicPr>
        <p:blipFill>
          <a:blip r:embed="rId2" cstate="print"/>
          <a:srcRect/>
          <a:stretch>
            <a:fillRect/>
          </a:stretch>
        </p:blipFill>
        <p:spPr bwMode="auto">
          <a:xfrm>
            <a:off x="2895600" y="2895600"/>
            <a:ext cx="3733800" cy="37338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457200"/>
            <a:ext cx="8342141" cy="2677656"/>
          </a:xfrm>
          <a:prstGeom prst="rect">
            <a:avLst/>
          </a:prstGeom>
          <a:noFill/>
        </p:spPr>
        <p:txBody>
          <a:bodyPr wrap="square" rtlCol="0">
            <a:spAutoFit/>
          </a:bodyPr>
          <a:lstStyle/>
          <a:p>
            <a:pPr algn="just"/>
            <a:r>
              <a:rPr lang="en-US" sz="2400" dirty="0">
                <a:latin typeface="Times New Roman" pitchFamily="18" charset="0"/>
                <a:cs typeface="Times New Roman" pitchFamily="18" charset="0"/>
              </a:rPr>
              <a:t>	 Union memberships are divided in many ways so you want your members (and non-members in an open shop) to understand that, as democratic processes are observed, the majority rules. It does not build our union if they go back in the workplace and complain that they were cheated or go off and sulk or try to wreck their union.</a:t>
            </a:r>
          </a:p>
          <a:p>
            <a:pPr algn="just"/>
            <a:r>
              <a:rPr lang="en-US" sz="2400" dirty="0">
                <a:latin typeface="Times New Roman" pitchFamily="18" charset="0"/>
                <a:cs typeface="Times New Roman" pitchFamily="18" charset="0"/>
              </a:rPr>
              <a:t>	</a:t>
            </a:r>
          </a:p>
        </p:txBody>
      </p:sp>
      <p:pic>
        <p:nvPicPr>
          <p:cNvPr id="16386" name="Picture 2" descr="http://binaryapi.ap.org/44c66dc8af3541b8a49a6b7fe91cdcdb/460x.jpg"/>
          <p:cNvPicPr>
            <a:picLocks noChangeAspect="1" noChangeArrowheads="1"/>
          </p:cNvPicPr>
          <p:nvPr/>
        </p:nvPicPr>
        <p:blipFill>
          <a:blip r:embed="rId2" cstate="print"/>
          <a:srcRect/>
          <a:stretch>
            <a:fillRect/>
          </a:stretch>
        </p:blipFill>
        <p:spPr bwMode="auto">
          <a:xfrm>
            <a:off x="5257800" y="2590800"/>
            <a:ext cx="2489448" cy="3737823"/>
          </a:xfrm>
          <a:prstGeom prst="rect">
            <a:avLst/>
          </a:prstGeom>
          <a:noFill/>
          <a:ln>
            <a:solidFill>
              <a:schemeClr val="tx1"/>
            </a:solidFill>
          </a:ln>
        </p:spPr>
      </p:pic>
      <p:pic>
        <p:nvPicPr>
          <p:cNvPr id="14338" name="Picture 2" descr="http://c6.nrostatic.com/sites/default/files/uploaded/tom-delay-donald-trump-evangelicals-r.jpg"/>
          <p:cNvPicPr>
            <a:picLocks noChangeAspect="1" noChangeArrowheads="1"/>
          </p:cNvPicPr>
          <p:nvPr/>
        </p:nvPicPr>
        <p:blipFill>
          <a:blip r:embed="rId3" cstate="print"/>
          <a:srcRect/>
          <a:stretch>
            <a:fillRect/>
          </a:stretch>
        </p:blipFill>
        <p:spPr bwMode="auto">
          <a:xfrm>
            <a:off x="1219200" y="2895600"/>
            <a:ext cx="3044825" cy="30448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1"/>
            <a:ext cx="8534400" cy="5016758"/>
          </a:xfrm>
          <a:prstGeom prst="rect">
            <a:avLst/>
          </a:prstGeom>
        </p:spPr>
        <p:txBody>
          <a:bodyPr wrap="square">
            <a:spAutoFit/>
          </a:bodyPr>
          <a:lstStyle/>
          <a:p>
            <a:pPr algn="ctr"/>
            <a:r>
              <a:rPr lang="en-US" sz="4000" dirty="0">
                <a:latin typeface="Times New Roman" pitchFamily="18" charset="0"/>
                <a:cs typeface="Times New Roman" pitchFamily="18" charset="0"/>
              </a:rPr>
              <a:t>It is important not to mix up the </a:t>
            </a:r>
            <a:r>
              <a:rPr lang="en-US" sz="4000" dirty="0">
                <a:solidFill>
                  <a:srgbClr val="FF0000"/>
                </a:solidFill>
                <a:latin typeface="Times New Roman" pitchFamily="18" charset="0"/>
                <a:cs typeface="Times New Roman" pitchFamily="18" charset="0"/>
              </a:rPr>
              <a:t>principle</a:t>
            </a:r>
            <a:r>
              <a:rPr lang="en-US" sz="4000" dirty="0">
                <a:latin typeface="Times New Roman" pitchFamily="18" charset="0"/>
                <a:cs typeface="Times New Roman" pitchFamily="18" charset="0"/>
              </a:rPr>
              <a:t> and the </a:t>
            </a:r>
            <a:r>
              <a:rPr lang="en-US" sz="4000" dirty="0">
                <a:solidFill>
                  <a:srgbClr val="FF0000"/>
                </a:solidFill>
                <a:latin typeface="Times New Roman" pitchFamily="18" charset="0"/>
                <a:cs typeface="Times New Roman" pitchFamily="18" charset="0"/>
              </a:rPr>
              <a:t>procedure</a:t>
            </a:r>
            <a:r>
              <a:rPr lang="en-US" sz="4000" dirty="0">
                <a:latin typeface="Times New Roman" pitchFamily="18" charset="0"/>
                <a:cs typeface="Times New Roman" pitchFamily="18" charset="0"/>
              </a:rPr>
              <a:t>. </a:t>
            </a:r>
          </a:p>
          <a:p>
            <a:pPr algn="ctr"/>
            <a:r>
              <a:rPr lang="en-US" sz="4000" dirty="0">
                <a:latin typeface="Times New Roman" pitchFamily="18" charset="0"/>
                <a:cs typeface="Times New Roman" pitchFamily="18" charset="0"/>
              </a:rPr>
              <a:t>The members need to be able to vote on an issue, not tied up in a technicality.</a:t>
            </a:r>
          </a:p>
          <a:p>
            <a:pPr algn="ctr"/>
            <a:r>
              <a:rPr lang="en-US" sz="4000" dirty="0">
                <a:latin typeface="Times New Roman" pitchFamily="18" charset="0"/>
                <a:cs typeface="Times New Roman" pitchFamily="18" charset="0"/>
              </a:rPr>
              <a:t>Procedures should be clear and consistent, using both bylaws and guides like </a:t>
            </a:r>
            <a:r>
              <a:rPr lang="en-US" sz="4000" i="1" dirty="0">
                <a:latin typeface="Times New Roman" pitchFamily="18" charset="0"/>
                <a:cs typeface="Times New Roman" pitchFamily="18" charset="0"/>
              </a:rPr>
              <a:t>Robert’s Rules </a:t>
            </a:r>
            <a:r>
              <a:rPr lang="en-US" sz="4000" dirty="0">
                <a:latin typeface="Times New Roman" pitchFamily="18" charset="0"/>
                <a:cs typeface="Times New Roman" pitchFamily="18" charset="0"/>
              </a:rPr>
              <a:t>so members can debate the issue</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914400"/>
            <a:ext cx="25146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Times New Roman" pitchFamily="18" charset="0"/>
                <a:cs typeface="Times New Roman" pitchFamily="18" charset="0"/>
              </a:rPr>
              <a:t>Union</a:t>
            </a:r>
          </a:p>
          <a:p>
            <a:pPr algn="ctr"/>
            <a:r>
              <a:rPr lang="en-US" sz="3600" dirty="0">
                <a:latin typeface="Times New Roman" pitchFamily="18" charset="0"/>
                <a:cs typeface="Times New Roman" pitchFamily="18" charset="0"/>
              </a:rPr>
              <a:t>Constitution</a:t>
            </a:r>
          </a:p>
        </p:txBody>
      </p:sp>
      <p:sp>
        <p:nvSpPr>
          <p:cNvPr id="3" name="Rectangle 2"/>
          <p:cNvSpPr/>
          <p:nvPr/>
        </p:nvSpPr>
        <p:spPr>
          <a:xfrm>
            <a:off x="3200400" y="914400"/>
            <a:ext cx="22860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Times New Roman" pitchFamily="18" charset="0"/>
                <a:cs typeface="Times New Roman" pitchFamily="18" charset="0"/>
              </a:rPr>
              <a:t>Local Union Bylaws</a:t>
            </a:r>
          </a:p>
        </p:txBody>
      </p:sp>
      <p:cxnSp>
        <p:nvCxnSpPr>
          <p:cNvPr id="5" name="Straight Arrow Connector 4"/>
          <p:cNvCxnSpPr/>
          <p:nvPr/>
        </p:nvCxnSpPr>
        <p:spPr>
          <a:xfrm>
            <a:off x="1752600" y="3200400"/>
            <a:ext cx="1562100" cy="1066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stCxn id="3" idx="2"/>
          </p:cNvCxnSpPr>
          <p:nvPr/>
        </p:nvCxnSpPr>
        <p:spPr>
          <a:xfrm flipH="1">
            <a:off x="4114800" y="3200400"/>
            <a:ext cx="228600" cy="1066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143000" y="4267200"/>
            <a:ext cx="6705600" cy="707886"/>
          </a:xfrm>
          <a:prstGeom prst="rect">
            <a:avLst/>
          </a:prstGeom>
          <a:noFill/>
          <a:ln w="28575">
            <a:solidFill>
              <a:schemeClr val="tx2">
                <a:lumMod val="60000"/>
                <a:lumOff val="40000"/>
              </a:schemeClr>
            </a:solidFill>
          </a:ln>
        </p:spPr>
        <p:txBody>
          <a:bodyPr wrap="square" rtlCol="0">
            <a:spAutoFit/>
          </a:bodyPr>
          <a:lstStyle/>
          <a:p>
            <a:r>
              <a:rPr lang="en-US" sz="4000" dirty="0">
                <a:latin typeface="Times New Roman" pitchFamily="18" charset="0"/>
                <a:cs typeface="Times New Roman" pitchFamily="18" charset="0"/>
              </a:rPr>
              <a:t>   Pa</a:t>
            </a:r>
            <a:r>
              <a:rPr lang="en-US" sz="3600" dirty="0">
                <a:latin typeface="Times New Roman" pitchFamily="18" charset="0"/>
                <a:cs typeface="Times New Roman" pitchFamily="18" charset="0"/>
              </a:rPr>
              <a:t>rli</a:t>
            </a:r>
            <a:r>
              <a:rPr lang="en-US" sz="4000" dirty="0">
                <a:latin typeface="Times New Roman" pitchFamily="18" charset="0"/>
                <a:cs typeface="Times New Roman" pitchFamily="18" charset="0"/>
              </a:rPr>
              <a:t>amentary Procedure</a:t>
            </a:r>
          </a:p>
        </p:txBody>
      </p:sp>
      <p:sp>
        <p:nvSpPr>
          <p:cNvPr id="12" name="Rectangle 11"/>
          <p:cNvSpPr/>
          <p:nvPr/>
        </p:nvSpPr>
        <p:spPr>
          <a:xfrm>
            <a:off x="6172200" y="914400"/>
            <a:ext cx="2209800" cy="2286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itchFamily="18" charset="0"/>
                <a:cs typeface="Times New Roman" pitchFamily="18" charset="0"/>
              </a:rPr>
              <a:t>Other laws</a:t>
            </a:r>
          </a:p>
        </p:txBody>
      </p:sp>
      <p:cxnSp>
        <p:nvCxnSpPr>
          <p:cNvPr id="14" name="Straight Arrow Connector 13"/>
          <p:cNvCxnSpPr>
            <a:stCxn id="12" idx="2"/>
          </p:cNvCxnSpPr>
          <p:nvPr/>
        </p:nvCxnSpPr>
        <p:spPr>
          <a:xfrm flipH="1">
            <a:off x="5410200" y="3200400"/>
            <a:ext cx="1866900" cy="106680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8229600" cy="6968907"/>
          </a:xfrm>
          <a:prstGeom prst="rect">
            <a:avLst/>
          </a:prstGeom>
          <a:noFill/>
        </p:spPr>
        <p:txBody>
          <a:bodyPr wrap="square" rtlCol="0">
            <a:spAutoFit/>
          </a:bodyPr>
          <a:lstStyle/>
          <a:p>
            <a:pPr algn="ctr"/>
            <a:r>
              <a:rPr lang="en-US" sz="3600" dirty="0">
                <a:latin typeface="Times New Roman" pitchFamily="18" charset="0"/>
                <a:cs typeface="Times New Roman" pitchFamily="18" charset="0"/>
              </a:rPr>
              <a:t>Review your local bylaws</a:t>
            </a:r>
          </a:p>
          <a:p>
            <a:pPr algn="ctr"/>
            <a:r>
              <a:rPr lang="en-US" sz="3600" i="1" dirty="0">
                <a:latin typeface="Times New Roman" pitchFamily="18" charset="0"/>
                <a:cs typeface="Times New Roman" pitchFamily="18" charset="0"/>
              </a:rPr>
              <a:t>Notes</a:t>
            </a:r>
            <a:r>
              <a:rPr lang="en-US" sz="3600" dirty="0">
                <a:latin typeface="Times New Roman" pitchFamily="18" charset="0"/>
                <a:cs typeface="Times New Roman" pitchFamily="18" charset="0"/>
              </a:rPr>
              <a:t>, pp. 138-141</a:t>
            </a:r>
          </a:p>
          <a:p>
            <a:pPr algn="ctr"/>
            <a:r>
              <a:rPr lang="en-US" sz="3600" i="1" dirty="0">
                <a:latin typeface="Times New Roman" pitchFamily="18" charset="0"/>
                <a:cs typeface="Times New Roman" pitchFamily="18" charset="0"/>
              </a:rPr>
              <a:t>Guide</a:t>
            </a:r>
            <a:r>
              <a:rPr lang="en-US" sz="3600" dirty="0">
                <a:latin typeface="Times New Roman" pitchFamily="18" charset="0"/>
                <a:cs typeface="Times New Roman" pitchFamily="18" charset="0"/>
              </a:rPr>
              <a:t>, pp. 13-16</a:t>
            </a:r>
          </a:p>
          <a:p>
            <a:pPr algn="ctr"/>
            <a:r>
              <a:rPr lang="en-US" sz="3600" dirty="0">
                <a:latin typeface="Times New Roman" pitchFamily="18" charset="0"/>
                <a:cs typeface="Times New Roman" pitchFamily="18" charset="0"/>
              </a:rPr>
              <a:t>Who has what power?</a:t>
            </a:r>
            <a:br>
              <a:rPr lang="en-US" sz="3600" dirty="0">
                <a:latin typeface="Times New Roman" pitchFamily="18" charset="0"/>
                <a:cs typeface="Times New Roman" pitchFamily="18" charset="0"/>
              </a:rPr>
            </a:br>
            <a:r>
              <a:rPr lang="en-US" sz="3600" dirty="0">
                <a:latin typeface="Times New Roman" pitchFamily="18" charset="0"/>
                <a:cs typeface="Times New Roman" pitchFamily="18" charset="0"/>
              </a:rPr>
              <a:t>Officers? </a:t>
            </a:r>
          </a:p>
          <a:p>
            <a:pPr algn="ctr"/>
            <a:r>
              <a:rPr lang="en-US" sz="3600" dirty="0">
                <a:latin typeface="Times New Roman" pitchFamily="18" charset="0"/>
                <a:cs typeface="Times New Roman" pitchFamily="18" charset="0"/>
              </a:rPr>
              <a:t>Executive Board?</a:t>
            </a:r>
          </a:p>
          <a:p>
            <a:pPr algn="ctr"/>
            <a:r>
              <a:rPr lang="en-US" sz="3600" dirty="0">
                <a:latin typeface="Times New Roman" pitchFamily="18" charset="0"/>
                <a:cs typeface="Times New Roman" pitchFamily="18" charset="0"/>
              </a:rPr>
              <a:t>Staff?</a:t>
            </a:r>
          </a:p>
          <a:p>
            <a:pPr algn="ctr"/>
            <a:r>
              <a:rPr lang="en-US" sz="3600" dirty="0">
                <a:latin typeface="Times New Roman" pitchFamily="18" charset="0"/>
                <a:cs typeface="Times New Roman" pitchFamily="18" charset="0"/>
              </a:rPr>
              <a:t>What decisions are subject to membership</a:t>
            </a:r>
          </a:p>
          <a:p>
            <a:pPr algn="ctr"/>
            <a:r>
              <a:rPr lang="en-US" sz="3600" dirty="0">
                <a:latin typeface="Times New Roman" pitchFamily="18" charset="0"/>
                <a:cs typeface="Times New Roman" pitchFamily="18" charset="0"/>
              </a:rPr>
              <a:t>votes—and when?</a:t>
            </a:r>
          </a:p>
          <a:p>
            <a:pPr algn="ctr"/>
            <a:r>
              <a:rPr lang="en-US" sz="3600" dirty="0">
                <a:latin typeface="Times New Roman" pitchFamily="18" charset="0"/>
                <a:cs typeface="Times New Roman" pitchFamily="18" charset="0"/>
              </a:rPr>
              <a:t>If a provision is included in the bylaw, it cannot be voted at a meeting.</a:t>
            </a:r>
          </a:p>
          <a:p>
            <a:pPr algn="ctr"/>
            <a:r>
              <a:rPr lang="en-US" sz="3600" dirty="0">
                <a:latin typeface="Times New Roman" pitchFamily="18" charset="0"/>
                <a:cs typeface="Times New Roman" pitchFamily="18"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229599" cy="6063198"/>
          </a:xfrm>
          <a:prstGeom prst="rect">
            <a:avLst/>
          </a:prstGeom>
        </p:spPr>
        <p:txBody>
          <a:bodyPr wrap="square">
            <a:spAutoFit/>
          </a:bodyPr>
          <a:lstStyle/>
          <a:p>
            <a:pPr algn="ctr"/>
            <a:r>
              <a:rPr lang="en-US" sz="3600" dirty="0">
                <a:latin typeface="Times New Roman" pitchFamily="18" charset="0"/>
                <a:cs typeface="Times New Roman" pitchFamily="18" charset="0"/>
              </a:rPr>
              <a:t>Questions of spending the members’ money should be clearly covered in the bylaws</a:t>
            </a:r>
          </a:p>
          <a:p>
            <a:pPr algn="ctr"/>
            <a:r>
              <a:rPr lang="en-US" sz="3600" dirty="0">
                <a:latin typeface="Times New Roman" pitchFamily="18" charset="0"/>
                <a:cs typeface="Times New Roman" pitchFamily="18" charset="0"/>
              </a:rPr>
              <a:t>Salaries</a:t>
            </a:r>
          </a:p>
          <a:p>
            <a:pPr algn="ctr"/>
            <a:r>
              <a:rPr lang="en-US" sz="3600" dirty="0">
                <a:latin typeface="Times New Roman" pitchFamily="18" charset="0"/>
                <a:cs typeface="Times New Roman" pitchFamily="18" charset="0"/>
              </a:rPr>
              <a:t>Routine expenses</a:t>
            </a:r>
          </a:p>
          <a:p>
            <a:pPr algn="ctr"/>
            <a:r>
              <a:rPr lang="en-US" sz="3600" dirty="0">
                <a:latin typeface="Times New Roman" pitchFamily="18" charset="0"/>
                <a:cs typeface="Times New Roman" pitchFamily="18" charset="0"/>
              </a:rPr>
              <a:t>Special projects</a:t>
            </a:r>
          </a:p>
          <a:p>
            <a:pPr algn="ctr"/>
            <a:r>
              <a:rPr lang="en-US" sz="3600" dirty="0">
                <a:latin typeface="Times New Roman" pitchFamily="18" charset="0"/>
                <a:cs typeface="Times New Roman" pitchFamily="18" charset="0"/>
              </a:rPr>
              <a:t>Capital expenditures</a:t>
            </a:r>
          </a:p>
          <a:p>
            <a:pPr algn="ctr"/>
            <a:r>
              <a:rPr lang="en-US" sz="3600" dirty="0">
                <a:latin typeface="Times New Roman" pitchFamily="18" charset="0"/>
                <a:cs typeface="Times New Roman" pitchFamily="18" charset="0"/>
              </a:rPr>
              <a:t>Arbitrations</a:t>
            </a:r>
          </a:p>
          <a:p>
            <a:pPr algn="ctr"/>
            <a:r>
              <a:rPr lang="en-US" sz="3600" dirty="0">
                <a:latin typeface="Times New Roman" pitchFamily="18" charset="0"/>
                <a:cs typeface="Times New Roman" pitchFamily="18" charset="0"/>
              </a:rPr>
              <a:t>Travel</a:t>
            </a:r>
          </a:p>
          <a:p>
            <a:pPr algn="ctr"/>
            <a:r>
              <a:rPr lang="en-US" sz="3600" dirty="0">
                <a:latin typeface="Times New Roman" pitchFamily="18" charset="0"/>
                <a:cs typeface="Times New Roman" pitchFamily="18" charset="0"/>
              </a:rPr>
              <a:t>Lost time</a:t>
            </a:r>
          </a:p>
          <a:p>
            <a:pPr algn="ctr"/>
            <a:endParaRPr lang="en-US" sz="3600" dirty="0">
              <a:latin typeface="Times New Roman" pitchFamily="18" charset="0"/>
              <a:cs typeface="Times New Roman" pitchFamily="18" charset="0"/>
            </a:endParaRPr>
          </a:p>
          <a:p>
            <a:pPr algn="ctr"/>
            <a:r>
              <a:rPr lang="en-US" sz="2800" dirty="0">
                <a:latin typeface="Times New Roman" pitchFamily="18" charset="0"/>
                <a:cs typeface="Times New Roman" pitchFamily="18" charset="0"/>
              </a:rPr>
              <a:t>Be careful of words like “reasonable” or “normal”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0"/>
            <a:ext cx="8077200" cy="3970318"/>
          </a:xfrm>
          <a:prstGeom prst="rect">
            <a:avLst/>
          </a:prstGeom>
          <a:noFill/>
        </p:spPr>
        <p:txBody>
          <a:bodyPr wrap="square" rtlCol="0">
            <a:spAutoFit/>
          </a:bodyPr>
          <a:lstStyle/>
          <a:p>
            <a:pPr algn="ctr"/>
            <a:r>
              <a:rPr lang="en-US" sz="3600" dirty="0">
                <a:latin typeface="Times New Roman" pitchFamily="18" charset="0"/>
                <a:cs typeface="Times New Roman" pitchFamily="18" charset="0"/>
              </a:rPr>
              <a:t>Does your local have committees under your Bylaws and what power do they have?</a:t>
            </a:r>
          </a:p>
          <a:p>
            <a:pPr algn="ctr"/>
            <a:r>
              <a:rPr lang="en-US" sz="3600" dirty="0">
                <a:latin typeface="Times New Roman" pitchFamily="18" charset="0"/>
                <a:cs typeface="Times New Roman" pitchFamily="18" charset="0"/>
              </a:rPr>
              <a:t>Are they standing committees (building, safety and health, compensation) or are they special committees, created to meet a unique situation?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152400"/>
            <a:ext cx="3048000" cy="2438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itchFamily="18" charset="0"/>
                <a:cs typeface="Times New Roman" pitchFamily="18" charset="0"/>
              </a:rPr>
              <a:t>Local Union Bylaws</a:t>
            </a:r>
          </a:p>
        </p:txBody>
      </p:sp>
      <p:sp>
        <p:nvSpPr>
          <p:cNvPr id="4" name="TextBox 3"/>
          <p:cNvSpPr txBox="1"/>
          <p:nvPr/>
        </p:nvSpPr>
        <p:spPr>
          <a:xfrm>
            <a:off x="609600" y="2590800"/>
            <a:ext cx="7924800" cy="4431983"/>
          </a:xfrm>
          <a:prstGeom prst="rect">
            <a:avLst/>
          </a:prstGeom>
          <a:noFill/>
        </p:spPr>
        <p:txBody>
          <a:bodyPr wrap="square" rtlCol="0">
            <a:spAutoFit/>
          </a:bodyPr>
          <a:lstStyle/>
          <a:p>
            <a:pPr algn="ctr"/>
            <a:r>
              <a:rPr lang="en-US" sz="2400" dirty="0">
                <a:latin typeface="Times New Roman" pitchFamily="18" charset="0"/>
                <a:cs typeface="Times New Roman" pitchFamily="18" charset="0"/>
              </a:rPr>
              <a:t>When is the meeting held?</a:t>
            </a:r>
          </a:p>
          <a:p>
            <a:pPr algn="ctr"/>
            <a:r>
              <a:rPr lang="en-US" sz="2400" dirty="0">
                <a:latin typeface="Times New Roman" pitchFamily="18" charset="0"/>
                <a:cs typeface="Times New Roman" pitchFamily="18" charset="0"/>
              </a:rPr>
              <a:t>Where is the meeting held?</a:t>
            </a:r>
          </a:p>
          <a:p>
            <a:pPr algn="ctr"/>
            <a:r>
              <a:rPr lang="en-US" sz="2400" dirty="0">
                <a:latin typeface="Times New Roman" pitchFamily="18" charset="0"/>
                <a:cs typeface="Times New Roman" pitchFamily="18" charset="0"/>
              </a:rPr>
              <a:t>Should your local have shift meetings?</a:t>
            </a:r>
          </a:p>
          <a:p>
            <a:pPr algn="ctr"/>
            <a:r>
              <a:rPr lang="en-US" sz="2400" dirty="0">
                <a:latin typeface="Times New Roman" pitchFamily="18" charset="0"/>
                <a:cs typeface="Times New Roman" pitchFamily="18" charset="0"/>
              </a:rPr>
              <a:t>Who can attend the meeting?</a:t>
            </a:r>
          </a:p>
          <a:p>
            <a:pPr algn="ctr"/>
            <a:r>
              <a:rPr lang="en-US" sz="2400" dirty="0">
                <a:latin typeface="Times New Roman" pitchFamily="18" charset="0"/>
                <a:cs typeface="Times New Roman" pitchFamily="18" charset="0"/>
              </a:rPr>
              <a:t>Is there a quorum?</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Who can vote on a motion?</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Who can speak at the meeting?</a:t>
            </a:r>
          </a:p>
          <a:p>
            <a:pPr algn="ctr"/>
            <a:r>
              <a:rPr lang="en-US" sz="2400" dirty="0">
                <a:latin typeface="Times New Roman" pitchFamily="18" charset="0"/>
                <a:cs typeface="Times New Roman" pitchFamily="18" charset="0"/>
              </a:rPr>
              <a:t>What notice of the meeting is required?</a:t>
            </a:r>
          </a:p>
          <a:p>
            <a:pPr algn="ctr"/>
            <a:r>
              <a:rPr lang="en-US" sz="2400" dirty="0">
                <a:latin typeface="Times New Roman" pitchFamily="18" charset="0"/>
                <a:cs typeface="Times New Roman" pitchFamily="18" charset="0"/>
              </a:rPr>
              <a:t>How will votes be taken?</a:t>
            </a:r>
          </a:p>
          <a:p>
            <a:pPr algn="ctr"/>
            <a:r>
              <a:rPr lang="en-US" sz="2400" dirty="0">
                <a:latin typeface="Times New Roman" pitchFamily="18" charset="0"/>
                <a:cs typeface="Times New Roman" pitchFamily="18" charset="0"/>
              </a:rPr>
              <a:t>Is there a format for the meeting—an order of business?</a:t>
            </a:r>
          </a:p>
          <a:p>
            <a:pPr algn="ctr"/>
            <a:r>
              <a:rPr lang="en-US" sz="2400" i="1" dirty="0">
                <a:latin typeface="Times New Roman" pitchFamily="18" charset="0"/>
                <a:cs typeface="Times New Roman" pitchFamily="18" charset="0"/>
              </a:rPr>
              <a:t>Notes</a:t>
            </a:r>
            <a:r>
              <a:rPr lang="en-US" sz="2400" dirty="0">
                <a:latin typeface="Times New Roman" pitchFamily="18" charset="0"/>
                <a:cs typeface="Times New Roman" pitchFamily="18" charset="0"/>
              </a:rPr>
              <a:t>, pp. 138-141</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838200"/>
            <a:ext cx="7543800" cy="3539430"/>
          </a:xfrm>
          <a:prstGeom prst="rect">
            <a:avLst/>
          </a:prstGeom>
          <a:noFill/>
        </p:spPr>
        <p:txBody>
          <a:bodyPr wrap="square" rtlCol="0">
            <a:spAutoFit/>
          </a:bodyPr>
          <a:lstStyle/>
          <a:p>
            <a:pPr algn="ctr"/>
            <a:r>
              <a:rPr lang="en-US" sz="2800" dirty="0">
                <a:latin typeface="Times New Roman" pitchFamily="18" charset="0"/>
                <a:cs typeface="Times New Roman" pitchFamily="18" charset="0"/>
              </a:rPr>
              <a:t>Are your membership records current and accurate?</a:t>
            </a:r>
          </a:p>
          <a:p>
            <a:pPr algn="ctr"/>
            <a:r>
              <a:rPr lang="en-US" sz="2800" dirty="0">
                <a:latin typeface="Times New Roman" pitchFamily="18" charset="0"/>
                <a:cs typeface="Times New Roman" pitchFamily="18" charset="0"/>
              </a:rPr>
              <a:t>How do members gain admission to a meeting, under the bylaws?</a:t>
            </a:r>
          </a:p>
          <a:p>
            <a:pPr algn="ctr"/>
            <a:r>
              <a:rPr lang="en-US" sz="2800" dirty="0">
                <a:latin typeface="Times New Roman" pitchFamily="18" charset="0"/>
                <a:cs typeface="Times New Roman" pitchFamily="18" charset="0"/>
              </a:rPr>
              <a:t>Do you allow absentee ballots on meeting issues?</a:t>
            </a:r>
          </a:p>
          <a:p>
            <a:pPr algn="ctr"/>
            <a:r>
              <a:rPr lang="en-US" sz="2800" dirty="0">
                <a:latin typeface="Times New Roman" pitchFamily="18" charset="0"/>
                <a:cs typeface="Times New Roman" pitchFamily="18" charset="0"/>
              </a:rPr>
              <a:t>Can retirees vote?</a:t>
            </a:r>
          </a:p>
          <a:p>
            <a:pPr algn="ctr"/>
            <a:r>
              <a:rPr lang="en-US" sz="2800" dirty="0">
                <a:latin typeface="Times New Roman" pitchFamily="18" charset="0"/>
                <a:cs typeface="Times New Roman" pitchFamily="18" charset="0"/>
              </a:rPr>
              <a:t>Laid off members?</a:t>
            </a:r>
          </a:p>
          <a:p>
            <a:pPr algn="ctr"/>
            <a:endParaRPr lang="en-US" sz="2800" dirty="0">
              <a:latin typeface="Times New Roman" pitchFamily="18" charset="0"/>
              <a:cs typeface="Times New Roman" pitchFamily="18" charset="0"/>
            </a:endParaRPr>
          </a:p>
        </p:txBody>
      </p:sp>
      <p:pic>
        <p:nvPicPr>
          <p:cNvPr id="27650" name="Picture 2" descr="Image result for checking union members"/>
          <p:cNvPicPr>
            <a:picLocks noChangeAspect="1" noChangeArrowheads="1"/>
          </p:cNvPicPr>
          <p:nvPr/>
        </p:nvPicPr>
        <p:blipFill>
          <a:blip r:embed="rId2" cstate="print"/>
          <a:srcRect/>
          <a:stretch>
            <a:fillRect/>
          </a:stretch>
        </p:blipFill>
        <p:spPr bwMode="auto">
          <a:xfrm>
            <a:off x="1524000" y="4191000"/>
            <a:ext cx="6079953" cy="21336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851944" cy="5386090"/>
          </a:xfrm>
          <a:prstGeom prst="rect">
            <a:avLst/>
          </a:prstGeom>
          <a:noFill/>
        </p:spPr>
        <p:txBody>
          <a:bodyPr wrap="square" rtlCol="0">
            <a:spAutoFit/>
          </a:bodyPr>
          <a:lstStyle/>
          <a:p>
            <a:r>
              <a:rPr lang="en-US" sz="3600" dirty="0">
                <a:latin typeface="Times New Roman" pitchFamily="18" charset="0"/>
                <a:cs typeface="Times New Roman" pitchFamily="18" charset="0"/>
              </a:rPr>
              <a:t>How to have an Exciting Union Meeting</a:t>
            </a:r>
          </a:p>
          <a:p>
            <a:r>
              <a:rPr lang="en-US" sz="2800" dirty="0">
                <a:latin typeface="Times New Roman" pitchFamily="18" charset="0"/>
                <a:cs typeface="Times New Roman" pitchFamily="18" charset="0"/>
              </a:rPr>
              <a:t>Preparation</a:t>
            </a:r>
          </a:p>
          <a:p>
            <a:pPr>
              <a:buFont typeface="Wingdings" pitchFamily="2" charset="2"/>
              <a:buChar char="ü"/>
            </a:pPr>
            <a:r>
              <a:rPr lang="en-US" sz="2800" dirty="0">
                <a:latin typeface="Times New Roman" pitchFamily="18" charset="0"/>
                <a:cs typeface="Times New Roman" pitchFamily="18" charset="0"/>
              </a:rPr>
              <a:t>Why are we meeting?</a:t>
            </a:r>
          </a:p>
          <a:p>
            <a:pPr>
              <a:buFont typeface="Wingdings" pitchFamily="2" charset="2"/>
              <a:buChar char="ü"/>
            </a:pPr>
            <a:r>
              <a:rPr lang="en-US" sz="2800" dirty="0">
                <a:latin typeface="Times New Roman" pitchFamily="18" charset="0"/>
                <a:cs typeface="Times New Roman" pitchFamily="18" charset="0"/>
              </a:rPr>
              <a:t>What do we want to accomplish?</a:t>
            </a:r>
          </a:p>
          <a:p>
            <a:pPr>
              <a:buFont typeface="Wingdings" pitchFamily="2" charset="2"/>
              <a:buChar char="ü"/>
            </a:pPr>
            <a:r>
              <a:rPr lang="en-US" sz="2800" dirty="0">
                <a:latin typeface="Times New Roman" pitchFamily="18" charset="0"/>
                <a:cs typeface="Times New Roman" pitchFamily="18" charset="0"/>
              </a:rPr>
              <a:t>What problem do we need to solve?</a:t>
            </a:r>
          </a:p>
          <a:p>
            <a:pPr>
              <a:buFont typeface="Wingdings" pitchFamily="2" charset="2"/>
              <a:buChar char="ü"/>
            </a:pPr>
            <a:r>
              <a:rPr lang="en-US" sz="2800" dirty="0">
                <a:latin typeface="Times New Roman" pitchFamily="18" charset="0"/>
                <a:cs typeface="Times New Roman" pitchFamily="18" charset="0"/>
              </a:rPr>
              <a:t>Who needs to be invited to participate?</a:t>
            </a:r>
          </a:p>
          <a:p>
            <a:r>
              <a:rPr lang="en-US" sz="2800" dirty="0">
                <a:latin typeface="Times New Roman" pitchFamily="18" charset="0"/>
                <a:cs typeface="Times New Roman" pitchFamily="18" charset="0"/>
              </a:rPr>
              <a:t>Action agenda</a:t>
            </a:r>
          </a:p>
          <a:p>
            <a:r>
              <a:rPr lang="en-US" sz="2800" dirty="0">
                <a:latin typeface="Times New Roman" pitchFamily="18" charset="0"/>
                <a:cs typeface="Times New Roman" pitchFamily="18" charset="0"/>
              </a:rPr>
              <a:t>Exchange information and discussion</a:t>
            </a:r>
          </a:p>
          <a:p>
            <a:r>
              <a:rPr lang="en-US" sz="2800" dirty="0">
                <a:latin typeface="Times New Roman" pitchFamily="18" charset="0"/>
                <a:cs typeface="Times New Roman" pitchFamily="18" charset="0"/>
              </a:rPr>
              <a:t>Guest speakers</a:t>
            </a:r>
          </a:p>
          <a:p>
            <a:r>
              <a:rPr lang="en-US" sz="2800" dirty="0">
                <a:latin typeface="Times New Roman" pitchFamily="18" charset="0"/>
                <a:cs typeface="Times New Roman" pitchFamily="18" charset="0"/>
              </a:rPr>
              <a:t>How will decisions be made?</a:t>
            </a:r>
          </a:p>
          <a:p>
            <a:pPr algn="ctr"/>
            <a:r>
              <a:rPr lang="en-US" sz="2800" dirty="0">
                <a:latin typeface="Times New Roman" pitchFamily="18" charset="0"/>
                <a:cs typeface="Times New Roman" pitchFamily="18" charset="0"/>
              </a:rPr>
              <a:t>Don’t waste the members’ time or they won’t come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685800"/>
            <a:ext cx="7543800" cy="5692378"/>
          </a:xfrm>
          <a:prstGeom prst="rect">
            <a:avLst/>
          </a:prstGeom>
          <a:noFill/>
        </p:spPr>
        <p:txBody>
          <a:bodyPr wrap="square" rtlCol="0">
            <a:spAutoFit/>
          </a:bodyPr>
          <a:lstStyle/>
          <a:p>
            <a:pPr algn="ctr"/>
            <a:r>
              <a:rPr lang="en-US" sz="2800" dirty="0">
                <a:latin typeface="Times New Roman" pitchFamily="18" charset="0"/>
                <a:cs typeface="Times New Roman" pitchFamily="18" charset="0"/>
              </a:rPr>
              <a:t>Types of union meetings</a:t>
            </a:r>
          </a:p>
          <a:p>
            <a:pPr algn="ctr"/>
            <a:endParaRPr lang="en-US" sz="2800" dirty="0">
              <a:latin typeface="Times New Roman" pitchFamily="18" charset="0"/>
              <a:cs typeface="Times New Roman" pitchFamily="18" charset="0"/>
            </a:endParaRPr>
          </a:p>
          <a:p>
            <a:pPr>
              <a:buFont typeface="Wingdings" pitchFamily="2" charset="2"/>
              <a:buChar char="ü"/>
            </a:pPr>
            <a:r>
              <a:rPr lang="en-US" sz="2800" dirty="0">
                <a:latin typeface="Times New Roman" pitchFamily="18" charset="0"/>
                <a:cs typeface="Times New Roman" pitchFamily="18" charset="0"/>
              </a:rPr>
              <a:t>Regular scheduled</a:t>
            </a:r>
          </a:p>
          <a:p>
            <a:pPr>
              <a:buFont typeface="Wingdings" pitchFamily="2" charset="2"/>
              <a:buChar char="ü"/>
            </a:pPr>
            <a:r>
              <a:rPr lang="en-US" sz="2800" dirty="0">
                <a:latin typeface="Times New Roman" pitchFamily="18" charset="0"/>
                <a:cs typeface="Times New Roman" pitchFamily="18" charset="0"/>
              </a:rPr>
              <a:t>Special called—maybe for a single issue like a contract vote or dues increase</a:t>
            </a:r>
          </a:p>
          <a:p>
            <a:pPr>
              <a:buFont typeface="Wingdings" pitchFamily="2" charset="2"/>
              <a:buChar char="ü"/>
            </a:pPr>
            <a:r>
              <a:rPr lang="en-US" sz="2800" dirty="0">
                <a:latin typeface="Times New Roman" pitchFamily="18" charset="0"/>
                <a:cs typeface="Times New Roman" pitchFamily="18" charset="0"/>
              </a:rPr>
              <a:t>Executive Board</a:t>
            </a:r>
          </a:p>
          <a:p>
            <a:pPr>
              <a:buFont typeface="Wingdings" pitchFamily="2" charset="2"/>
              <a:buChar char="ü"/>
            </a:pPr>
            <a:r>
              <a:rPr lang="en-US" sz="2800" dirty="0">
                <a:latin typeface="Times New Roman" pitchFamily="18" charset="0"/>
                <a:cs typeface="Times New Roman" pitchFamily="18" charset="0"/>
              </a:rPr>
              <a:t>Shop meeting—”informal meeting”</a:t>
            </a:r>
          </a:p>
          <a:p>
            <a:pPr>
              <a:buFont typeface="Wingdings" pitchFamily="2" charset="2"/>
              <a:buChar char="ü"/>
            </a:pPr>
            <a:r>
              <a:rPr lang="en-US" sz="2800" dirty="0">
                <a:latin typeface="Times New Roman" pitchFamily="18" charset="0"/>
                <a:cs typeface="Times New Roman" pitchFamily="18" charset="0"/>
              </a:rPr>
              <a:t>District meeting</a:t>
            </a:r>
          </a:p>
          <a:p>
            <a:pPr>
              <a:buFont typeface="Wingdings" pitchFamily="2" charset="2"/>
              <a:buChar char="ü"/>
            </a:pPr>
            <a:r>
              <a:rPr lang="en-US" sz="2800" dirty="0">
                <a:latin typeface="Times New Roman" pitchFamily="18" charset="0"/>
                <a:cs typeface="Times New Roman" pitchFamily="18" charset="0"/>
              </a:rPr>
              <a:t>International convention</a:t>
            </a:r>
          </a:p>
          <a:p>
            <a:endParaRPr lang="en-US" sz="2800" dirty="0">
              <a:latin typeface="Times New Roman" pitchFamily="18" charset="0"/>
              <a:cs typeface="Times New Roman" pitchFamily="18" charset="0"/>
            </a:endParaRPr>
          </a:p>
          <a:p>
            <a:pPr algn="ctr"/>
            <a:r>
              <a:rPr lang="en-US" sz="2800" dirty="0">
                <a:latin typeface="Times New Roman" pitchFamily="18" charset="0"/>
                <a:cs typeface="Times New Roman" pitchFamily="18" charset="0"/>
              </a:rPr>
              <a:t>Parliamentary procedure may be different for each meeting</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52400"/>
            <a:ext cx="7696200" cy="3046988"/>
          </a:xfrm>
          <a:prstGeom prst="rect">
            <a:avLst/>
          </a:prstGeom>
          <a:noFill/>
        </p:spPr>
        <p:txBody>
          <a:bodyPr wrap="square" rtlCol="0">
            <a:spAutoFit/>
          </a:bodyPr>
          <a:lstStyle/>
          <a:p>
            <a:pPr algn="ctr"/>
            <a:r>
              <a:rPr lang="en-US" sz="3200" dirty="0">
                <a:latin typeface="Times New Roman" pitchFamily="18" charset="0"/>
                <a:cs typeface="Times New Roman" pitchFamily="18" charset="0"/>
              </a:rPr>
              <a:t>With new technology, and </a:t>
            </a:r>
          </a:p>
          <a:p>
            <a:pPr algn="ctr"/>
            <a:r>
              <a:rPr lang="en-US" sz="3200" dirty="0">
                <a:latin typeface="Times New Roman" pitchFamily="18" charset="0"/>
                <a:cs typeface="Times New Roman" pitchFamily="18" charset="0"/>
              </a:rPr>
              <a:t>larger local unions, do all meetings have</a:t>
            </a:r>
          </a:p>
          <a:p>
            <a:pPr algn="ctr"/>
            <a:r>
              <a:rPr lang="en-US" sz="3200" dirty="0">
                <a:latin typeface="Times New Roman" pitchFamily="18" charset="0"/>
                <a:cs typeface="Times New Roman" pitchFamily="18" charset="0"/>
              </a:rPr>
              <a:t>to be conducted in person?</a:t>
            </a: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What about conference calls?</a:t>
            </a:r>
          </a:p>
          <a:p>
            <a:pPr algn="ctr"/>
            <a:r>
              <a:rPr lang="en-US" sz="3200" dirty="0">
                <a:latin typeface="Times New Roman" pitchFamily="18" charset="0"/>
                <a:cs typeface="Times New Roman" pitchFamily="18" charset="0"/>
              </a:rPr>
              <a:t>What about webinar meetings?</a:t>
            </a:r>
          </a:p>
          <a:p>
            <a:pPr algn="ctr"/>
            <a:r>
              <a:rPr lang="en-US" sz="3200" dirty="0">
                <a:latin typeface="Times New Roman" pitchFamily="18" charset="0"/>
                <a:cs typeface="Times New Roman" pitchFamily="18" charset="0"/>
              </a:rPr>
              <a:t>What about parliamentary procedure?</a:t>
            </a:r>
          </a:p>
        </p:txBody>
      </p:sp>
      <p:sp>
        <p:nvSpPr>
          <p:cNvPr id="26626" name="AutoShape 2" descr="data:image/jpeg;base64,/9j/4AAQSkZJRgABAQAAAQABAAD/2wCEAAkGBxITEhUTExIWFhUXGRYWGBcVGRcXFhgXGhgWGhgYGBcYHSggHRolGxgYIjEhJSkrLi4uGB8zODMtNygtLisBCgoKDg0OGxAQGy0lICUvKy0vLTUtLS0rLS0tLS0tLS0rLS0tLS0tLS0tLS0tLS0tLS8tLS0tLS0tLy0tLS0tLf/AABEIALgBEgMBIgACEQEDEQH/xAAcAAAABwEBAAAAAAAAAAAAAAAAAQIEBQYHAwj/xABGEAACAQIEAgcEBgkCBQQDAAABAhEAAwQSITEFQQYTIlFhcYEykaGxB0JSYsHwFCNygpKissLRM+FDU2PS8RUkNOJzk7P/xAAaAQADAQEBAQAAAAAAAAAAAAAAAQMCBAUG/8QALhEAAgIBAwMCBAYDAQAAAAAAAAECEQMSITEEIkFRcROBocEyM2GR0fAUQrEj/9oADAMBAAIRAxEAPwCW2Y+tceLj9UT3FT/MB+NOL3tfnmKi+KcZw4D2TdAeNiG30MZoj41xKLvYrZz49cjB3HG6DOPNdR8qO8//ALxD3qR/VXK9jLNzD3LfW25ZYAzrJMHvNcMGtxjh3KNOS3mgEw2SGBjxmt6WJMl00xrH7Vi3/Lcu/wDdUpfOp8z8zUM7EYy3Ok2XH8Ny3/3VJX338/z86y1sAWMTMFHid/SnDQqEkiBqTsAIOpqL4u8WpnLGxOwMHU+FUXjPHcQ+HFu8htkntKQyzG0l1AjWYnl5VrHBMUmzTbbArI2IbXkdqZcObt1Rfo/wWKt3VMutkq5dGBymVOUgHTNmKmRynlVy4a/arM46XQ07RYl3P55VFcD0Zv2j8zUira+75VGcLMXHH3j/AFGiXKBcMkfr1Hg/qn/POn7HtnzqP/4VzzP9VYkOJJ4bdf2T+FO8Md/OmmF+r5H+2nOGO/nVsfJiQ6oUkGjBq5MWDR0ijmtCFg0c0iaOmAqaE0mhQIVNFNFQpgHRUKE0AEaKhQoAFFR0RoASaTRmioATQo6FAFexB9k94H+Pwqr4Hh+HvcVu2sSJRwuXVl7Zt2iuqkH7Q7tasrmUQ+BHx/3qD4ddycYQ/atGOckWnAAHMkoBUOn/ADNzpXKLNd+jXBHYXF8nJ/qmiw/0UYdhK37ymfuH+0VfTET3yY5iN/cfwp1wlpU+ddOqmUyqLhaRnVz6NL6f6XErqjkCrD4rcHyri/QTiQ9nHI//AOTN8yGrR8HxS3eZlUMCASJiGWYzLBOkxvB1FPVSm2vKOXTRifEvoux90kuLDsfrKxVv6QKav0I45b9l8QR3C+jr/Czx8K3sCk3djWdS9AowKzheNWmHWJduLzXqUaR3ZkUkU4w+Oe1rcw99e+bZ/uitc4tItPl0MaH1FL6O4i46HrCCQRBAg+tYcYS5R0fCksbmnsZjZ6V4aRLMu3tKf7Zrnw/i1jrGPWoASSCTHMnnFa/dw6MO0qt5qD86i7/R3COe1hbB8erSffFDwwfqQ1NFLt4q27nJcRt/ZZW+Rps3sXfNv6qfdIuD2MPi7HU2lt57d/NlkA5TajT1NMG9m75t865c0NMqKQdolMHsvr8qcYY7+dNsCdB6fI13w31vOtYzMh1Rg0maUo0mrExQNHSKUDWgFUKKjpiBRzRUKYg5oTRUKADmioUKABQoqFAAojRmkk0AFRUdFTAKhQmhSAq2GabK+BPxA/xVV4xnHELJVipNoAEGIM3x+Iqx8KebTDuYf3Cq70haMXhD3kj3Og/uqHTussfkdDLZ0FfHXr3WujZR2WuPCgqBGUc3PiO4Savl7i6WLN24CGKhdFIJmSJPcvMnkATyqkcU4uyYNET23OTTciYj1lfjTvGcHxFuybuXNKAOoJMROaVOhBFetKCnkqe1Ov2KZ3KMXGO/6kfwLpotm6C1rQ51IXKCRO6SddhvWpcI4gl+0t1Jyt36EEGCCO8EVj3A79jrATZt3A0mGzAiDGVbgMjWd5Bg1dPoxxJC3rJmEcMJ19oERPf2B76fU4Vo1JcHnwyycqk7L5SLuxplxvFPbtFrcZsyLJEhQzAFiOcAnTypHC7rm24c5irMA4GXMIDTl5GWIj7tefp7dR00+RrxW8FtXGbUBTMGNPM116O4oXELAHZBJjWARIgnSmvFMRlR25qJE7SNRPhMV16O47PAIMsgfaO7n+8K1GNwbOjLtGqGScdKkgqI120pzw/inWXFWI9r5aU54lAbKqLohc9kEnWFG2g0aT5U6t2EEMEUGOQgiRXQ549N6d/c4qn6lN6d/wDysGfuYkf/AMTUA57N79/5Gp3p3cBv4Igg/wDyRp+xbP4VAPte8n/przepXci2PglOHnsj0/GnGF3bzpnw46eg+dOsKdW86xjHIdUSjWaE0Yq5MVNGKRRg0xHQGlTXMUc1pCF0dIBo5piDoUU0JoAOhRTRTTAVQpM0U0AGTRUKKkAdEaFEaYBUKFFSApPBG0ur6+5hVc6cOVuYW4Pq3CPe1o/2mrBwkxeuL3q/yn8Krn0k/wChbPdc/sf/ABXNjdSR0MtWCvI2LwysdEudodxdSE+MGtMsYNgGRb5zEggkcp1EDw00rAsNxMNcu3JjMVfx9PIaVovGONYhOHNftEG5EdZrKqCA7xtIB38ZivdzJz715HizKSkmNcBg8KbWOulT+qv3wjBspVA7sMo2JJBhT31Z/o0xIawx+tn7Xj2RB/PdWY8JwObB9WDHaVhqcp0jXvAk+oq6/Rrhbtp31BtFQCQfrg6AA66AnXT2hW5438F/I4HkTyJJFr49xplxNvCqQOtUSSNFLFwhHjnVQZ5bU14h0hu4ZrSMNLtoMQwMq0sCAQe7KPSoP6SMy37NwTDWyvZ9oFHzBhGsg3F/IqV6RYdcb+j3LbQFzBiQSTtAA3mcw9eVcsccVob4d2XUpyThHlOxPEuJrcunDr2pDBiJ5GCo/POpnCYt7OFtXSQTmRbg+6XFsnwMkHu3FVHglo/+qXJUlQ11+cCGKme6Cy1aOnN8W8EwC6O1tRHI5w34H303ijFwgvNfUeTqJTjK/F/Qqt3pO1zE4hgdSMiAfYDxl1/aknxq0YPi5v4LOIln6oEbZcw/s0rJcUl1bpKlRzIM68iPeD76vGAxLWsPZsJbdiQt19GJViFbICo2K6bd9dnU4YKKSW+30Obo5ZMkqfC+7G3SZWF/CZh9bEa+aD8AKbn/AIvk39NH0qxhbF4VcrqB1h7YZSSyHYNrEKfjSTH63yP9M14fXfmfI70qbHmBOnp+Ip7g29rzplw/YeVPMJz8658YpjuhNFQqxMUDR0kVSOmnTs4a4bFhQbixndxKoSAQqr9ZoIMnQTGusNCL2DR1jPDPpGxlu4GuuL1ue0hVFMc8jIBDecithw99biK6GVdQynvVgCD7jWgOtHSKOaZkVQrhicXbtiblxEHe7Bfma44Li1i6YtXkc6aKwnXw3pgPaFFNCaADoqFCgAE0KReuqoLOwVRuWIUDzJ0qJbpVgRocXa9Gn4jSkBMGippgeK4e9/pXrdw9yOpPumad0AFQoUKYFCwDRil+9A94qF+kFJwv7Lofmv41JWLn662e4r86a9Pbf/tr3gQfdcX8K5Fyi7KphLi9UGJ3EEDVjHcKunR7jRxOGbDFmCrINsxBBETpqdNDVC4K65YPfVy6NYAJfW4NmDKR5ifmBX0mOOvHa9Dgw5FDMovy6/c7cJci1ljW3mXTfsHUepmr/wBFDFwqkkuFYCNjBmfKqZiwtp7pJEH9Z7xB+Kt7xV76H8IvoReIi2bfZ7QzHVWAAnaBz76tlnD4HPgk8U4dQ1XDB07uIj2A2GW+YuAHNcVkACs5GVgDpBgxt7obB9I8Fh8Sq2bQBS2uUucxVSdTzJuNzYmQsaa1I9McUvsJ27zAgmcy2bZK5lXlnYCCeQJHOqtZ4CxDDJbhu1mFtRcgGYLjXfv8BUMWK8Sv77lJZGpOiSwfSAticSRaV7F5kZrbCYcIM2VpB+8IG7TpTyzbwuJY2v0a9bQwZ64AeGmUnQ95NccHwVEEADxjae/b8xUvhrSqNBrzNV0Ritv+sE3J7onBxULb6wWwGa5kgsi6zBYsYB0BOmpioS5j813rbb5llS51zEZCVIGg0IKkfM6VW+O4i299FuYu3asIAYzIWDSxZ1XNOc6CSIAJ504t9NOGWUK22DkZgAiMSRIiXYanTfxrjqGNs3UpDPpHjBdxWGfNJDFJjLm0va6abFffXa9/xdfq/HIIqEXHfpD2Dbwz2wlzMzQqWypDycn2pYbGNNpNTmXtufAe/LXl9a4ue3odWFNR3HnCzt5GneFOp9PlUbwtxp4f4qRwu59K5sfJuY7oTRUdXJCgayXpfZW5euEICe0A/wBrUw08zWocSxyWLNy8+q21LEd8DRRPMmAPOsUxvScusajcxvBPKedG/grj072QxwrwWjQeI742rZegXSLDXMPYw4uZb1tEtm2/ZLMq6lDsw0JgGY3ArH3xR6uMw1Mgc/fvTezeK7EiNZGhB75760jEkvB6UqtdMulYwQRQua4+us5Qo0nxJOke/lJ9BOkBxmFzOf1ts5Lh0EwJVz3Zl38Q1cel2Fw+ItkgI962CyyJJUKSyqTodNdO7wp2ZS3MoxmPe45Z3LTzbUnumflXGxi2tsGUwQZkfI1zxu+m3LupsW/3pWaaN26Ecd/SsOCQQ6QjE65jHtA+PjS+Pcd6sMtrLnEiWBIB7gARJ+HnWf8A0W8WFp76sQAyAr+0pgCJH2qe4lrubvXkxP1YHI+uoocqRqGO9yKxXTLidp5N/MJ2Nu1l8oCg+4jzq5dDunqYom3eUW7oUsCs5HAEtlB1DAa5ZMgb8qzLj+Ikkb66/wDml9C7b9cbiqxVFIJVc0FiIGvM/KaSkLRvRbfpHyXx12dwUACoYKb6mOTePgKzY3K0jjyA2Gle0RMc6zxcBcOy77SQJ8gTrSUr5KZIVwIt3yCCCQQZBGhB7wa2b6Oek7Yu01u6ZvWolubodmPiDofMHnWI1d/ojB/TjGws3J8pT8YrRBmzTQoqFbMmb2E1tvyJ+RpfTSOpxHk4+M/hT3g9ubJRuyUYgk8oM0340nWWn++XAn7wYD5iuR7MuZ/wXhd64koAAdiTGxitV6G9E79y2Ga/aUAkGSxOgGoECd/Cs+weFxdm2E6yzaWTvLtJP/TVh8a6Xrl02wz4zEOh5WwLS92va+a160OujDHpjdnMunueqRp3HejGDtGcRi1XsldSi5lME+0+mo7q4WfpB4faItteHUqCAEFy4zRoCxAismwNqyym4LAOsDrGdiT3koUB91TvB2BWclm1o0lLaLBGX6xBbeedTfXScaaKThqlZYF6c2gD1GDu3QdA2QKI/a7UfCojEdO8WPZt4az43LvWN5RbM/CqOcSXuHr3uMstoWZuZ03+VKxF+wJyCdIggwNCJk+/SlLrMsvJhYYLwXPD9JsRiT1a4wo8Ek20GWAJbKSikb95qOx1ntBbr370gH9beYrrP1R5d9RPQsFsUijmH8NlJ3g91aWmBQntqAdPaj4d/pUJZJvlsolFeCH6N8GsE64e34aT8WJNS/E+GS9s2gqhZLAaTtG2+x3qTsYNV0AAPdsfOKeLaqWl3ua1DQK0RAExrz0ojhjJM76GpIWq54xTkbKO1laPEwY+NGlC1MhLWGZXgMY009asFlYJqrdHrd3Pda5n7WQjOIUAZpjXTvOg5UjpB0wS2CtlgTqMw19V5epnypxSE7LbisdbtANduKgO2YgT5Dc+lLweMt3RmtOrjvUgx5xt61iWNxj3nLu7HlLHMY33Ow8BtTdcayGUYhhzBIPoRWqCjQfpcxVxcNbtqOw7k3G8EylVI7ixme9AOdZTbwbspYISo5xy118QIOvKrKekuIcAXLhfKCBm1OsTru2w3munHbtsYdf0bQAq40k5gX7EQQD2y86D9WNyRWbrY3GKas49FuiD4q1duslwIoi2VKrnYAlozKZA7Pdqd+6rrtW/cEK28NZUMVy20G2sxLHQ7liT61mXSrgtkX7roxCsxbLAABbUx4STpV8kXGKtEcUlOTUXf2E9BeKLhrOOuMJGSwkcznuMhjxCsx9KnLHDbf6MOIYm7c6kQ62h7dwZsqic2mbuGsGZFZziGjMqkgaSJMEiYJHOJqU490muYm3Zs5RbsWVRUtgkyVQJnZjud47ge8kmNJ7ldTSo4Y3EpdLZEKiWKqTJCzoCdJMRrGtFgeE3bwJVSFUwzQYmNvE/7d9L4BhhcuBCdWZEHqTJ9AJrQeKXUt21s2xlQafnxnUmk3RuMdW7Ktw/BdX7OpIglgCfQxp6eFLxty42jEn/AB6V2Z9yDtSXvH1/PfNZ1BVDfDYVWHV5srsQqFtbYzEAl+cxsdfTepjgePNi01k5P1bFBlUqTGhuNO5aJqDxD941O1M7mOKu2eSxMk8ogAT7qDUZVyT+O4kSddqb411LBw6zGQIo1Mzmze4b1X1xL3XCWwWLaKo1J/PfV24F0eCQ1+Gf7IPZX9puZ8tPOkoMJ50uSgvw681xlS27mZORS2/fA0rUPoo4FcsJeu3UKO5VFVtwi9on1LD+GprCJoMsZe5QI+FSWCv5ezG538TAq6icXxbZJUKKaFBsyrh3Frl22rAAnTNM6sBAJjwpxjrt9lGwAZNh95R31D9CsSUVuwHBOxOXQDWD31KdKOPolu2LKdpxnZbn1VDEAdk6kspgjkPEVNxV2VbYWJwtwjtHmp2+8tLbhumXZe7lHMU84TxBcVhjdVIYZgV3h1hoB7iMvvqRuKNxtyooVkKvCVA9mkYfAqRtEyfQz/mpXF+y3kR6nSoni/CheyjrHTcdk6HQnVTvtTEU3Ihu3wbQcluyS5QJ2yWkD2pGnhvT/DcNbSOrQf8ATQM3/wCy5LVD4tDZuuk+ySJiAYO8cqkOEribhBs2rj6+1bBgH9o9ke8UXXI0m+Cz8G6N3s/WJbulz/xW0YSI7LNAHZ0/Iqw4jDY1ZOUrpqbQQFo7zb1Pr47U24djuK2kCGwLkjRrtxBkM/WIJZ9+R0iu7cMx18TfxuRSPYwq5I7/ANY/b8KzLNjS5HHDlb3Qg4K0ii5iMUiDxPa8peNfKaLDdI7IOXCWsRiTtm7a2vVmhR5hTUna6P4ZQmZesZRAa8xuEak9nMYG5NSSADQCPSBXPLqfRF4YG13HW3dOUSNYE+B5iiZzzoqUB4VzyyzfLOiOGK8FF+kXjDKRhkYQVDOROszlUyBpzPfIqgyKkOmGMFzHXyPZD5B+4Apj95WPrUQWr0MaSiqOHI25McddyrmFNci1GbnOtmDoz084RjGVwoIhyF7fsyTAY6aROpqMLUTHShjTp2bj+k5WFuIOiiBsduTD5VQeldi+cRcAtOVzGCFMHlOlaL0e4j1+EsXtMzIMzR9dTlf+ZWp/csYYAGEJOp7YkaTrLCnJzybLwKKx4u6uTz5e4bfDZTZeSdBlJn1GlXXob0FW5ba7iPaOdbdv6qnLo7kbwToBpprO1aYUwog/q53Gzf5pV2+jjRpjmpH+aeiSVsWuLdIwjhuGu2r6qyfrUupba2dTJInQbrAbUedX/iNgEEHQ/jS8Xwfq8YcUDnZgF7cdknIudSOYQFfI1G46+WY61zzknwduKOlbjT9G7YUtlzTB0gaTrPyFMsRcK6kA+A8Ke4+8BDZSzD2ddFLRJI56AUhMMzoFAzPsABLE9wA3NZTHKKoh3xQ3MzSsLjgkscup58wPnVuwf0eXbg/X3VtT9VB1jzGmY6KNY0BOlVBOiuJF9rV1cnVnttI25Zeeo2kc5rpxScHfk4M8FkjT4Lh0Yv2boZrVsK50dguUkCNtpGvKrNZwqACVB59rXXyqt8PwXUSLZIB2XdsusSToNST5k+AEph8Qw3Ond/8AY/7VRtt2zm0KKpEzPdQBqLfFECRTrD4gOoYc/geY99IzVD0OftH3mhXDPRUUa1MyTht50ss6rsDpMEyR3fV7/wAmm+M4qt9gXGRwuQHLmGUEkbRBEnlB02jV7wSw13rEzQWBWe7SNB4CnOM4Rh8Kge6L2IMxCRatg8g7SX17xUVVnc06JbovxWxatiyA85i2bLJckCTlWSDpECdAKnTcCCGkLoVkMGgz2SsZhEHcDSO41Vuj+PfEZktD9HUQCmGTtsDoM14yeR7qlB0dexcDsrXLLkZ7LXA10tydCXHajvYTseUaomTa4Nngj2TrPhrHxiuuH4cCxDH2SPZ5yPEaHX4ijwfFcNaAS4Bhx9RHuAXZJ/5YDaeOY/jTvB3lJdwy5WMKZGoUQT759ADXJnnOL24OvDCElvyN7XR7Cq5udQhcmSzjOZ7xmkD0ipOizr9oe8UuK43b5OxJLgTmj8z8KSQdwG139nX0JkfCm3FuJ2cOga+2VGYLJVmEwTrlB7jQwXEcLd0tX7bn7KXNf4AfwrSi6sVq6HanuU/D5zS4J5R5xy15E0rqvP3n/NGLI56+ZJ+BrVAJLDz8vzFcOI4o2rVy6YARGfXX2QSBy509CgbCqx9JWO6rAus9q6VtD1Mt/Kp94pJXJIUnUWzGusJ1JknUnvJ3PvpZauX+9Ca9Q8w6k0QakZqSWoELLUQaDSCaBOlAzR+hfE3GAZFbL1b3IIQMWkBojfdiIHh3U+udIXtjM9phpJUoZXTYtEaUPoowoOFuXO2SLzwudghi3ag5JyZpJ7UT46VZuMDPae2UZcwIkjTXTcGD5TqJqX+U4S0op/iLJG2U9enVo7q3uFSHBukaXr6W7a6toeZiJ2AHvNJ4V0VlkZuqKg5mCh1ckA5d2YRmgyO70qes8AXrM7nO2gTll9nnPtZhuI5eJO8nVprS9yePo3F6ls0TXFcJGGuKGVTlJLMJEDVj4aAweWndWR4q/wAwRWtXFuqCDmjY5u0seOaRFMbHRrAlf9K00b5QqqJ+6u1JSU1STVFd8fLTszzgGCu4q5lUQo9pzsP9/CtL4RwW1h1hPaI7Ttq5/wADwHdJ11DvBYSxaGW1aVROyrAkx3+nwrq1idQCY5SI8t6tHFXC3ISzauXt/wBCZgNNfkT3xGvoK44vD2LqZCsLObTskHvgf3e6u4JkgkbTpqI86ULA3EfH5cq1o09qonrUu6VlR4rw9rJG5Vphj8j96o5r/Krv1Vu8jAy0EqwOhUg7r3d47wfSs54irWrzW23UkeYiQfUQaJKjHJI9dR8IxBykcs7fOKrN7iRzH7oJ/eIKqPeaccMx5EA7DnB1NZCi4C5QqD/9SP5NHTMaSiYPEm25gkHw76sWD4qbgi5DBtDPMHkard0DUgySSfKd6VaxMVzs9JbF8TjS4K0tvBYIs1z2irMe0Nizaud9BI5xXNsDxTF//Iviyh/4dnQ+pBLa9xaojg3FypEGKvfBuJC+p0hljMOWuxHuNSzZJpbG8eODe5DcO6D4e2Q3tHnnGaT3nUVZkRhoCB5Kf+6lhqMGuJzlLk6lBLgLqzzb3AfiDRiFXuUAkk8huT5b0yx3FVtnIFzvp2QQN55nnptvqKrnTLpGBZNhf9R+y4WGyrzXT6xPZy9xPhN44JSVk5Z4xdDHh3CjxTEX7zuyW1hVIAJ19hIPIKJIHNx30Mb9Gl0exctXB95SjfCRV56McK/RsMlo+3Ga543G1bXuHsjwUVLV6UYJKjzZSbdmQrwbieG9gYhQOVm4bieqSRHmK72Ol+PtnK7q8cr1oqf4reWtYrjjjaFt3uqrIilmzANoBJ0I8KUsUXyaWWS4ZQ8J9IcMgvYYgMQuey/WanbsFQT6E1WPpN48L98WkMpZzLPJrhjOfSAPQ0+ustpWxDKvWQzqo9lC0kADv1jwFUBySSSZOpJPMnc1zxxw1Wi88k9NSFDYUCKVyFAVYicjSSa6laQVoEJmjU0k11wtou6oIliFE7STGvhrQM2/ozww4bBWrLiLp7bJJDG459mF1JAIX0qN4t1weBZYAHkQQSDzzAsPhTLAdEsS6jUED2XBc6DYg5fxq8WrdxwpxCgOFAchpzkaZyIhSQBpJPgKjPA61I6MXUq9LRU7eNNuGk6bMPkQfkasHR/irXnH6owurNqBI25HWY0ml4vgNi5Jdiq+Gh/i2+HpTyxaS3aW3aU5V0EGTrqZJ7yece7SsY8W9yKZsqaqJJ4jGTryj003/wAfDeo29f1z5Zjxgnw2+HnzBplicVl1Kkk8l7+Ug7EfkVzz9YRI7I1yfXnuK7+E9wrvjCUnctkebKcYpqO7JMYqRm2lXaDodj/gU+LdqR3n12NQb3ddTEgjykER5VJW7s6zOoPvWsx/FL3+yNT/AAx9vuww/aXyKn0mu9lp3/Pf8xTS+0FT3OZ9SD8qcWCATJ/8kj/6j1reT/V/L+/Qnj4kvn/fqIezkbOvM6x48j8xVd6d8Lz2mxKf6lpCSBsyDU+qyx8gfCrJjcQuU6aQR6ZZH58652MSGWGQnQT6jWR6mnJeQjxXoYRhy8zkJBO8Eg1YMPhgQHdigH2tPQA1F4zhj2L1xLJJVHdcsnYMQARPdGtPsCLV05dbV7krklW/ZY8/CpDkSH6ZY7p99CiOAvf8tvhQoM7Fs4r0E4fd0t23t3P+g2n7weUA8oNRTfRSmXTFsH/YBQeG4J8/hV5tYgKIUACl2r0sNfzH52oUU+Srk/BguMw13DXns3RDoYPceYKnmpEEHxq1dCsfeW8GsLmI0YHRMp+2eQ59+mlW3pv0fs3mS+6ZiALZ1YaSWWYPeW+FJ4WERQqKqr3KAB/5rGmmU+J2luwOMLKesKyBJIBC+MAk/OovHcUsXAwF22qrOYhkDCN55rSbTgiDWQ9NuKv+luvU27RtNE5EZ22Kuzsp3EEDkCNzTk5N1WxmCjV3uXK1hDfY9RntWCdbrf61ydxa0HVofte0fDnB8BOF/T5bLbs2SVtqeZUwD3klpafGrL0RGMNvNi3kkdlCqKUHLPlUHMR9XkDrqYDfjXQm1edriu1tmMnLBUnvKkb+UVyfH0ZO9/twdbw6oLSXaxeV/YYN5GT7q6xWS3ui2Psa2nFwDYKch/hbs/GlWumWPwxi8rgD/mqY9Ggj3V1wzwlwzmlilHlGsVB9JcUxREtAPLhngiAqdoDU7lsv8JqIudIXvqoYBBElROp8T+FPbCAiRU8nULhF8fTWrkZ/05gMFWVzCSrcv3uYmapwWCNQRA2nmASNeYJI9NNKn+mGKNzF3ddFIQfugA/zZqg2FOK2JTe45GCvG0CFzJMiIMHmJ3HiKaFSNwR5074bxG5ZaUOh3U6q3p3+I1q28Pu4fGCIC3BqVO/mp+sKTbiajFS87lFmgGq547oqq6g1D4fBWSHJMdXMzzAnUUKaYnja2ZCMk0qzKkMDBHPupeIuAnQQOQ/z40SNWzDNI6FdJDeHVPpdAlWXTOo+TD5a99XO1jW9kgNPf+d/GsKwt9rTq6GCpDKe4j8PDxrXcHxBb1lLy7OJjuOzL6EEelSbcJJrgvCskXF8krcunm5J7k/E7Vxa+pgZjaI5oZkeIER8vCmy4sc7Fy5ImVIIjyruL6nQYW56hj/KAB8a7PiHE8dD3C2zrkuK3ifbj3CKO5hm+wVO4ZO03586iryqRP6PeA7wjKunPQSP4qg8XxvK2l64gGykk+sMG186y8lvyaWKlyv77FvXEscoaGhhrGviG8fCl4dAAsadm3VNw3SMs+txiw2a4AJGhggHbQDTaTVvW+o0dch1g7qfrLDDwI3rEfxP5GprsVfqdsWew37Sn+WPwrrm1n9745vktcsYpytzGVSCNtGM7eBorLAhO4gT5CF/E1XJ+Xfo/wCCOH8yvVfyP3SRHp75WuWGA9raRt8/kaUhJHiR8SoPzmuSP2j3ZiR5EA6U5Lt9gj+KvUzrptww2cW19STbuhWcDdT7Mj+GfWo25hXddLocfeUGrL9J1y5abD3kmIuK/wBkj9WQG7ucVW7WJtZRcFtsh3a2fZPcy8iKnJbgcRfxg0F0wNKFPxxSx3fKhSFf6F+S9NdrN4KyliAoIknbekjAqNiaO5w8OMr9od20+cGiym3kkuKXbb2XXMDI0jXUaj4iqjhLusVP28EESEUADlrtz1J3qHvcKuK0qSRvBVSfIRqfdzqeqWruKOMNPaP8NcpOO4bhblxLtwWxfT2WPtL3SAdxupacpMjWm1u7rBzyNxlyx6NFObdxYgIR5gEe5TW2rRNOmPEUAQNvf/5pU1ys7aRH3QRHoSa6AV5OWGiTR6+KeuKYKbcdvJawlx2UZmYW0nkYkn3T6xTsVVfpIxUCxa+41w/vtA+C/Gt9PBOTbMZ5UkkQ2EuSasOBvbVT8Deqfw17SapJbmoy2M0x13NduN9p7je9ifxrhNIVqOa7TzWA0SuykMpIYGQRoQe8GjNJNAE3e6W3mRVYAsPrajNoRqBGvwqGa+WnlO8bd8VyPh7qMUkkuBtt8i6UDSBRzTELmrn0Hx02rto/VIceTaMB6rP71UoGpnoliMuIA+2rL8Mw/p+NZmrRvG6kjX+AWi2HVgRuw7tmPOpGxint6MDl+XkdvSmfQ8E4S2e83D6Z2H4VK4h8gk+g7/8AamsSS1p0J5W3oas6tfRlksMp0JJAHkZrP8RwUOSh1IBWR4DRgfJB76ncbiFQF7jKo7zAHpUJwPpJZv4lkSYCg5m0zQwkgb7aa99Ec2p8GpYdCbshsdwdlIMTEa9+o/A/y1aeCYw2lCuSU7ME9obHedV7I2MjSpXGYDmNwD8NvgaYlO11iiQYzL6BZ/mNWltTIRepNEkMMIU22yTKmO0hBkbeYFNcNijli4uUggZ01XnEruBMnntSLKMom0Y0U5D7BIM+mw1FHhsSru6RluEZ8hI1kHVTGo1Puq1KUGmQTcZpomLJkZlIIOsjXTMY+B+BriwhvQfymPkRTWxYymVJU9kaEQe23/cK6XLoMZ9DBJPI+wNR7qnDuh7opPtyezInp9izbwnWQGyumadRlbske8is/wAE1lj1mGuC050a22tp/AjdfOtI6W4PrMFfQwewX02JQ5x/TWLizbP2Z8DB/Csy8MaS3LM2E78G8/duW8vp2tqKoEZ+Vy576FYDSbgt6u6XgaKhTA6g0bER+FChQBxaypADjMRsTv4a77RRpg7e4Hxb/NFQoARdsQZk+Ukj4mgaFCuDrFwzu6NvdAQFiAOZA99UH6Ub8Y4ryVLYHlln8aFCn0y7G/1NdQ+9IreCvSasaXYtMe5WPwNChTmtxwexmq7UCaFCuo4wBo0NAmKFCgAwwpJNChQAsCkzQoUAGTTnhlwi7bIIHaUSdhJiT4QaFCgD0JcuWcHZS2ToihFH1myiJ/Enxqo8b6ZokklVJ+1q3ogoUKnlblPR4LYkoY9flmb8e6SvfbmfFt/RRoKYcH4i1q/buA7MJ8QdCI8iaFCtKKSpE3Jt2zeeDY9bqb6jfv00PwIrji16q5mjskgn+IH8DQoVdvsskl/6UdRhzuhle1pzGv8AvUXfso7Wg2jZYB2YHUaGhQrox/yc819h9hcW69m72gfZcRIzOAMw/h91OcdaJQkAOIbY67g+m3woUKni8+5TN49kN7OJuZerIgFcoO+sbEnbTnWNpeYjtgNoJkD30KFTnv8AuUj9kJ6pPsD3D/FChQrOgeo//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28" name="Picture 4" descr="http://sites.globalhealth.duke.edu/dukekcmcmepi/wp-content/uploads/sites/7/2014/08/video-teleconference.jpg"/>
          <p:cNvPicPr>
            <a:picLocks noChangeAspect="1" noChangeArrowheads="1"/>
          </p:cNvPicPr>
          <p:nvPr/>
        </p:nvPicPr>
        <p:blipFill>
          <a:blip r:embed="rId2" cstate="print"/>
          <a:srcRect/>
          <a:stretch>
            <a:fillRect/>
          </a:stretch>
        </p:blipFill>
        <p:spPr bwMode="auto">
          <a:xfrm>
            <a:off x="1981200" y="3124200"/>
            <a:ext cx="5102679" cy="3429000"/>
          </a:xfrm>
          <a:prstGeom prst="rect">
            <a:avLst/>
          </a:prstGeom>
          <a:noFill/>
          <a:ln>
            <a:solidFill>
              <a:schemeClr val="tx1"/>
            </a:solid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57200"/>
            <a:ext cx="7543800" cy="5139869"/>
          </a:xfrm>
          <a:prstGeom prst="rect">
            <a:avLst/>
          </a:prstGeom>
        </p:spPr>
        <p:txBody>
          <a:bodyPr wrap="square">
            <a:spAutoFit/>
          </a:bodyPr>
          <a:lstStyle/>
          <a:p>
            <a:r>
              <a:rPr lang="en-US" sz="4000" dirty="0">
                <a:latin typeface="Times New Roman" pitchFamily="18" charset="0"/>
                <a:cs typeface="Times New Roman" pitchFamily="18" charset="0"/>
              </a:rPr>
              <a:t>Is there a format for the meeting?</a:t>
            </a:r>
          </a:p>
          <a:p>
            <a:pPr algn="ctr"/>
            <a:r>
              <a:rPr lang="en-US" sz="3200" dirty="0">
                <a:latin typeface="Times New Roman" pitchFamily="18" charset="0"/>
                <a:cs typeface="Times New Roman" pitchFamily="18" charset="0"/>
              </a:rPr>
              <a:t>Agenda</a:t>
            </a:r>
          </a:p>
          <a:p>
            <a:pPr algn="ctr"/>
            <a:r>
              <a:rPr lang="en-US" sz="3200" dirty="0">
                <a:latin typeface="Times New Roman" pitchFamily="18" charset="0"/>
                <a:cs typeface="Times New Roman" pitchFamily="18" charset="0"/>
              </a:rPr>
              <a:t>Attendance and Minutes</a:t>
            </a:r>
          </a:p>
          <a:p>
            <a:pPr algn="ctr"/>
            <a:r>
              <a:rPr lang="en-US" sz="3200" dirty="0">
                <a:latin typeface="Times New Roman" pitchFamily="18" charset="0"/>
                <a:cs typeface="Times New Roman" pitchFamily="18" charset="0"/>
              </a:rPr>
              <a:t>Reports</a:t>
            </a:r>
          </a:p>
          <a:p>
            <a:pPr algn="ctr"/>
            <a:r>
              <a:rPr lang="en-US" sz="3200" dirty="0">
                <a:latin typeface="Times New Roman" pitchFamily="18" charset="0"/>
                <a:cs typeface="Times New Roman" pitchFamily="18" charset="0"/>
              </a:rPr>
              <a:t>Old Business</a:t>
            </a:r>
          </a:p>
          <a:p>
            <a:pPr algn="ctr"/>
            <a:r>
              <a:rPr lang="en-US" sz="3200" dirty="0">
                <a:latin typeface="Times New Roman" pitchFamily="18" charset="0"/>
                <a:cs typeface="Times New Roman" pitchFamily="18" charset="0"/>
              </a:rPr>
              <a:t>Business from a previous meeting</a:t>
            </a:r>
          </a:p>
          <a:p>
            <a:pPr algn="ctr"/>
            <a:r>
              <a:rPr lang="en-US" sz="3200" dirty="0">
                <a:latin typeface="Times New Roman" pitchFamily="18" charset="0"/>
                <a:cs typeface="Times New Roman" pitchFamily="18" charset="0"/>
              </a:rPr>
              <a:t>New Business</a:t>
            </a:r>
          </a:p>
          <a:p>
            <a:pPr algn="ctr"/>
            <a:r>
              <a:rPr lang="en-US" sz="3200" dirty="0">
                <a:latin typeface="Times New Roman" pitchFamily="18" charset="0"/>
                <a:cs typeface="Times New Roman" pitchFamily="18" charset="0"/>
              </a:rPr>
              <a:t>Good and welfare</a:t>
            </a:r>
          </a:p>
          <a:p>
            <a:pPr algn="ctr"/>
            <a:r>
              <a:rPr lang="en-US" sz="3200" dirty="0">
                <a:latin typeface="Times New Roman" pitchFamily="18" charset="0"/>
                <a:cs typeface="Times New Roman" pitchFamily="18" charset="0"/>
              </a:rPr>
              <a:t>What business, if any, can be conducted in the absence of a quorum?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228600"/>
            <a:ext cx="7696199" cy="5816977"/>
          </a:xfrm>
          <a:prstGeom prst="rect">
            <a:avLst/>
          </a:prstGeom>
        </p:spPr>
        <p:txBody>
          <a:bodyPr wrap="square">
            <a:spAutoFit/>
          </a:bodyPr>
          <a:lstStyle/>
          <a:p>
            <a:pPr algn="ctr"/>
            <a:r>
              <a:rPr lang="en-US" sz="3200" dirty="0">
                <a:latin typeface="Times New Roman" pitchFamily="18" charset="0"/>
                <a:cs typeface="Times New Roman" pitchFamily="18" charset="0"/>
              </a:rPr>
              <a:t>What authority does the chairperson have?</a:t>
            </a:r>
          </a:p>
          <a:p>
            <a:pPr algn="ctr"/>
            <a:r>
              <a:rPr lang="en-US" sz="2800" i="1" dirty="0">
                <a:latin typeface="Times New Roman" pitchFamily="18" charset="0"/>
                <a:cs typeface="Times New Roman" pitchFamily="18" charset="0"/>
              </a:rPr>
              <a:t>(Notes</a:t>
            </a:r>
            <a:r>
              <a:rPr lang="en-US" sz="2800" dirty="0">
                <a:latin typeface="Times New Roman" pitchFamily="18" charset="0"/>
                <a:cs typeface="Times New Roman" pitchFamily="18" charset="0"/>
              </a:rPr>
              <a:t>, pp. </a:t>
            </a:r>
            <a:r>
              <a:rPr lang="en-US" sz="2800">
                <a:latin typeface="Times New Roman" pitchFamily="18" charset="0"/>
                <a:cs typeface="Times New Roman" pitchFamily="18" charset="0"/>
              </a:rPr>
              <a:t>142-146)</a:t>
            </a:r>
            <a:endParaRPr lang="en-US" sz="2800" dirty="0">
              <a:latin typeface="Times New Roman" pitchFamily="18" charset="0"/>
              <a:cs typeface="Times New Roman" pitchFamily="18" charset="0"/>
            </a:endParaRPr>
          </a:p>
          <a:p>
            <a:pPr algn="ctr"/>
            <a:r>
              <a:rPr lang="en-US" sz="2800" dirty="0">
                <a:latin typeface="Times New Roman" pitchFamily="18" charset="0"/>
                <a:cs typeface="Times New Roman" pitchFamily="18" charset="0"/>
              </a:rPr>
              <a:t>To preside?</a:t>
            </a:r>
          </a:p>
          <a:p>
            <a:pPr algn="ctr"/>
            <a:r>
              <a:rPr lang="en-US" sz="2800" dirty="0">
                <a:latin typeface="Times New Roman" pitchFamily="18" charset="0"/>
                <a:cs typeface="Times New Roman" pitchFamily="18" charset="0"/>
              </a:rPr>
              <a:t>To rule on a quorum?</a:t>
            </a:r>
          </a:p>
          <a:p>
            <a:pPr algn="ctr"/>
            <a:r>
              <a:rPr lang="en-US" sz="2800" dirty="0">
                <a:latin typeface="Times New Roman" pitchFamily="18" charset="0"/>
                <a:cs typeface="Times New Roman" pitchFamily="18" charset="0"/>
              </a:rPr>
              <a:t>To vote?</a:t>
            </a:r>
          </a:p>
          <a:p>
            <a:pPr algn="ctr"/>
            <a:r>
              <a:rPr lang="en-US" sz="2800" dirty="0">
                <a:latin typeface="Times New Roman" pitchFamily="18" charset="0"/>
                <a:cs typeface="Times New Roman" pitchFamily="18" charset="0"/>
              </a:rPr>
              <a:t>To speak on motions?</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To rule on procedural questions?</a:t>
            </a:r>
          </a:p>
          <a:p>
            <a:pPr algn="ctr"/>
            <a:r>
              <a:rPr lang="en-US" sz="2800" dirty="0">
                <a:latin typeface="Times New Roman" pitchFamily="18" charset="0"/>
                <a:cs typeface="Times New Roman" pitchFamily="18" charset="0"/>
              </a:rPr>
              <a:t>To determine the order of business?</a:t>
            </a:r>
          </a:p>
          <a:p>
            <a:pPr algn="ctr"/>
            <a:r>
              <a:rPr lang="en-US" sz="2800" dirty="0">
                <a:latin typeface="Times New Roman" pitchFamily="18" charset="0"/>
                <a:cs typeface="Times New Roman" pitchFamily="18" charset="0"/>
              </a:rPr>
              <a:t>To limit debate?</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To limit debaters by refusing to call on a member?</a:t>
            </a:r>
          </a:p>
          <a:p>
            <a:pPr algn="ctr"/>
            <a:r>
              <a:rPr lang="en-US" sz="2800" dirty="0">
                <a:latin typeface="Times New Roman" pitchFamily="18" charset="0"/>
                <a:cs typeface="Times New Roman" pitchFamily="18" charset="0"/>
              </a:rPr>
              <a:t>To make sure all motions are clear?</a:t>
            </a:r>
          </a:p>
          <a:p>
            <a:pPr algn="ctr"/>
            <a:r>
              <a:rPr lang="en-US" sz="2800" dirty="0">
                <a:latin typeface="Times New Roman" pitchFamily="18" charset="0"/>
                <a:cs typeface="Times New Roman" pitchFamily="18" charset="0"/>
              </a:rPr>
              <a:t>To determine voting procedures?</a:t>
            </a:r>
          </a:p>
          <a:p>
            <a:pPr algn="ctr"/>
            <a:r>
              <a:rPr lang="en-US" sz="2800" dirty="0">
                <a:latin typeface="Times New Roman" pitchFamily="18" charset="0"/>
                <a:cs typeface="Times New Roman" pitchFamily="18" charset="0"/>
              </a:rPr>
              <a:t>To suspend rules?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838200"/>
            <a:ext cx="6096000" cy="4524315"/>
          </a:xfrm>
          <a:prstGeom prst="rect">
            <a:avLst/>
          </a:prstGeom>
          <a:noFill/>
        </p:spPr>
        <p:txBody>
          <a:bodyPr wrap="square" rtlCol="0">
            <a:spAutoFit/>
          </a:bodyPr>
          <a:lstStyle/>
          <a:p>
            <a:pPr algn="just"/>
            <a:r>
              <a:rPr lang="en-US" sz="3200" dirty="0">
                <a:latin typeface="Times New Roman" pitchFamily="18" charset="0"/>
                <a:cs typeface="Times New Roman" pitchFamily="18" charset="0"/>
              </a:rPr>
              <a:t>	How does a member appeal a ruling by the chair?  </a:t>
            </a:r>
            <a:r>
              <a:rPr lang="en-US" sz="3200" i="1" dirty="0">
                <a:latin typeface="Times New Roman" pitchFamily="18" charset="0"/>
                <a:cs typeface="Times New Roman" pitchFamily="18" charset="0"/>
              </a:rPr>
              <a:t>Notes</a:t>
            </a:r>
            <a:r>
              <a:rPr lang="en-US" sz="3200" dirty="0">
                <a:latin typeface="Times New Roman" pitchFamily="18" charset="0"/>
                <a:cs typeface="Times New Roman" pitchFamily="18" charset="0"/>
              </a:rPr>
              <a:t>, pp. 73-75</a:t>
            </a:r>
          </a:p>
          <a:p>
            <a:pPr algn="just"/>
            <a:r>
              <a:rPr lang="en-US" sz="3200" dirty="0">
                <a:latin typeface="Times New Roman" pitchFamily="18" charset="0"/>
                <a:cs typeface="Times New Roman" pitchFamily="18" charset="0"/>
              </a:rPr>
              <a:t>	In this case, the chair can speak and can vote.</a:t>
            </a:r>
          </a:p>
          <a:p>
            <a:pPr algn="just"/>
            <a:r>
              <a:rPr lang="en-US" sz="3200" dirty="0">
                <a:latin typeface="Times New Roman" pitchFamily="18" charset="0"/>
                <a:cs typeface="Times New Roman" pitchFamily="18" charset="0"/>
              </a:rPr>
              <a:t>	It is important not to mix up the principle and the procedure so clearly define the issue and vote on the issue.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248" y="685800"/>
            <a:ext cx="8569952" cy="4955203"/>
          </a:xfrm>
          <a:prstGeom prst="rect">
            <a:avLst/>
          </a:prstGeom>
          <a:noFill/>
        </p:spPr>
        <p:txBody>
          <a:bodyPr wrap="square" rtlCol="0">
            <a:spAutoFit/>
          </a:bodyPr>
          <a:lstStyle/>
          <a:p>
            <a:pPr algn="ctr"/>
            <a:r>
              <a:rPr lang="en-US" sz="2800" dirty="0">
                <a:latin typeface="Times New Roman" pitchFamily="18" charset="0"/>
                <a:cs typeface="Times New Roman" pitchFamily="18" charset="0"/>
              </a:rPr>
              <a:t>Making a motion (</a:t>
            </a:r>
            <a:r>
              <a:rPr lang="en-US" sz="2800" i="1" dirty="0">
                <a:latin typeface="Times New Roman" pitchFamily="18" charset="0"/>
                <a:cs typeface="Times New Roman" pitchFamily="18" charset="0"/>
              </a:rPr>
              <a:t>Notes, pp.</a:t>
            </a:r>
            <a:r>
              <a:rPr lang="en-US" sz="2800" dirty="0">
                <a:latin typeface="Times New Roman" pitchFamily="18" charset="0"/>
                <a:cs typeface="Times New Roman" pitchFamily="18" charset="0"/>
              </a:rPr>
              <a:t> 16-34 </a:t>
            </a:r>
            <a:r>
              <a:rPr lang="en-US" sz="2800" i="1" dirty="0">
                <a:latin typeface="Times New Roman" pitchFamily="18" charset="0"/>
                <a:cs typeface="Times New Roman" pitchFamily="18" charset="0"/>
              </a:rPr>
              <a:t>Guide</a:t>
            </a:r>
            <a:r>
              <a:rPr lang="en-US" sz="2800" dirty="0">
                <a:latin typeface="Times New Roman" pitchFamily="18" charset="0"/>
                <a:cs typeface="Times New Roman" pitchFamily="18" charset="0"/>
              </a:rPr>
              <a:t>, pp. 17-68)</a:t>
            </a:r>
          </a:p>
          <a:p>
            <a:pPr algn="ctr"/>
            <a:r>
              <a:rPr lang="en-US" sz="3200" dirty="0">
                <a:latin typeface="Times New Roman" pitchFamily="18" charset="0"/>
                <a:cs typeface="Times New Roman" pitchFamily="18" charset="0"/>
              </a:rPr>
              <a:t>Clearly stated</a:t>
            </a:r>
          </a:p>
          <a:p>
            <a:pPr algn="ctr"/>
            <a:r>
              <a:rPr lang="en-US" sz="3200" dirty="0">
                <a:latin typeface="Times New Roman" pitchFamily="18" charset="0"/>
                <a:cs typeface="Times New Roman" pitchFamily="18" charset="0"/>
              </a:rPr>
              <a:t>Not in violation of local bylaws (if advance notice is needed, for example)</a:t>
            </a:r>
          </a:p>
          <a:p>
            <a:pPr algn="ctr"/>
            <a:r>
              <a:rPr lang="en-US" sz="3200" dirty="0">
                <a:latin typeface="Times New Roman" pitchFamily="18" charset="0"/>
                <a:cs typeface="Times New Roman" pitchFamily="18" charset="0"/>
              </a:rPr>
              <a:t>Seconded</a:t>
            </a:r>
          </a:p>
          <a:p>
            <a:pPr algn="ctr"/>
            <a:r>
              <a:rPr lang="en-US" sz="3200" dirty="0">
                <a:latin typeface="Times New Roman" pitchFamily="18" charset="0"/>
                <a:cs typeface="Times New Roman" pitchFamily="18" charset="0"/>
              </a:rPr>
              <a:t>Amended?  Friendly or not.</a:t>
            </a:r>
          </a:p>
          <a:p>
            <a:pPr algn="ctr"/>
            <a:r>
              <a:rPr lang="en-US" sz="3200" dirty="0">
                <a:latin typeface="Times New Roman" pitchFamily="18" charset="0"/>
                <a:cs typeface="Times New Roman" pitchFamily="18" charset="0"/>
              </a:rPr>
              <a:t>Divided? (</a:t>
            </a:r>
            <a:r>
              <a:rPr lang="en-US" sz="3200" i="1" dirty="0">
                <a:latin typeface="Times New Roman" pitchFamily="18" charset="0"/>
                <a:cs typeface="Times New Roman" pitchFamily="18" charset="0"/>
              </a:rPr>
              <a:t>Notes</a:t>
            </a:r>
            <a:r>
              <a:rPr lang="en-US" sz="3200" dirty="0">
                <a:latin typeface="Times New Roman" pitchFamily="18" charset="0"/>
                <a:cs typeface="Times New Roman" pitchFamily="18" charset="0"/>
              </a:rPr>
              <a:t>, pp. 83-85)</a:t>
            </a:r>
          </a:p>
          <a:p>
            <a:pPr algn="ctr"/>
            <a:r>
              <a:rPr lang="en-US" sz="3200" dirty="0">
                <a:latin typeface="Times New Roman" pitchFamily="18" charset="0"/>
                <a:cs typeface="Times New Roman" pitchFamily="18" charset="0"/>
              </a:rPr>
              <a:t>Discussed</a:t>
            </a:r>
          </a:p>
          <a:p>
            <a:pPr algn="ctr"/>
            <a:r>
              <a:rPr lang="en-US" sz="3200" dirty="0">
                <a:latin typeface="Times New Roman" pitchFamily="18" charset="0"/>
                <a:cs typeface="Times New Roman" pitchFamily="18" charset="0"/>
              </a:rPr>
              <a:t>Voted—up or down—by what count </a:t>
            </a:r>
          </a:p>
          <a:p>
            <a:pPr algn="ctr"/>
            <a:r>
              <a:rPr lang="en-US" sz="3200" dirty="0">
                <a:latin typeface="Times New Roman" pitchFamily="18" charset="0"/>
                <a:cs typeface="Times New Roman" pitchFamily="18" charset="0"/>
              </a:rPr>
              <a:t>What voting method?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609600"/>
            <a:ext cx="7543800" cy="5262979"/>
          </a:xfrm>
          <a:prstGeom prst="rect">
            <a:avLst/>
          </a:prstGeom>
          <a:noFill/>
        </p:spPr>
        <p:txBody>
          <a:bodyPr wrap="square" rtlCol="0">
            <a:spAutoFit/>
          </a:bodyPr>
          <a:lstStyle/>
          <a:p>
            <a:pPr algn="ctr"/>
            <a:r>
              <a:rPr lang="en-US" sz="2800" b="1" dirty="0">
                <a:latin typeface="Times New Roman" pitchFamily="18" charset="0"/>
                <a:cs typeface="Times New Roman" pitchFamily="18" charset="0"/>
              </a:rPr>
              <a:t>A motion to commit or refer  </a:t>
            </a:r>
            <a:r>
              <a:rPr lang="en-US" sz="2800" dirty="0">
                <a:latin typeface="Times New Roman" pitchFamily="18" charset="0"/>
                <a:cs typeface="Times New Roman" pitchFamily="18" charset="0"/>
              </a:rPr>
              <a:t>(</a:t>
            </a:r>
            <a:r>
              <a:rPr lang="en-US" sz="2800" i="1" dirty="0">
                <a:latin typeface="Times New Roman" pitchFamily="18" charset="0"/>
                <a:cs typeface="Times New Roman" pitchFamily="18" charset="0"/>
              </a:rPr>
              <a:t>Notes</a:t>
            </a:r>
            <a:r>
              <a:rPr lang="en-US" sz="2800" dirty="0">
                <a:latin typeface="Times New Roman" pitchFamily="18" charset="0"/>
                <a:cs typeface="Times New Roman" pitchFamily="18" charset="0"/>
              </a:rPr>
              <a:t> pp. 35-44)</a:t>
            </a:r>
          </a:p>
          <a:p>
            <a:pPr algn="ctr"/>
            <a:r>
              <a:rPr lang="en-US" sz="2800" dirty="0">
                <a:latin typeface="Times New Roman" pitchFamily="18" charset="0"/>
                <a:cs typeface="Times New Roman" pitchFamily="18" charset="0"/>
              </a:rPr>
              <a:t>After a motion is made, a member can move that the issue be referred to a committee, either a standing committee or a special committee.</a:t>
            </a:r>
          </a:p>
          <a:p>
            <a:pPr algn="ctr"/>
            <a:endParaRPr lang="en-US" sz="2800" dirty="0">
              <a:latin typeface="Times New Roman" pitchFamily="18" charset="0"/>
              <a:cs typeface="Times New Roman" pitchFamily="18" charset="0"/>
            </a:endParaRPr>
          </a:p>
          <a:p>
            <a:pPr algn="ctr"/>
            <a:r>
              <a:rPr lang="en-US" sz="2800" b="1" dirty="0">
                <a:latin typeface="Times New Roman" pitchFamily="18" charset="0"/>
                <a:cs typeface="Times New Roman" pitchFamily="18" charset="0"/>
              </a:rPr>
              <a:t>A motion to postpone</a:t>
            </a:r>
            <a:r>
              <a:rPr lang="en-US" sz="2800" dirty="0">
                <a:latin typeface="Times New Roman" pitchFamily="18" charset="0"/>
                <a:cs typeface="Times New Roman" pitchFamily="18" charset="0"/>
              </a:rPr>
              <a:t> (</a:t>
            </a:r>
            <a:r>
              <a:rPr lang="en-US" sz="2800" i="1" dirty="0">
                <a:latin typeface="Times New Roman" pitchFamily="18" charset="0"/>
                <a:cs typeface="Times New Roman" pitchFamily="18" charset="0"/>
              </a:rPr>
              <a:t>Notes, </a:t>
            </a:r>
            <a:r>
              <a:rPr lang="en-US" sz="2800" dirty="0">
                <a:latin typeface="Times New Roman" pitchFamily="18" charset="0"/>
                <a:cs typeface="Times New Roman" pitchFamily="18" charset="0"/>
              </a:rPr>
              <a:t>pp. 45-49)</a:t>
            </a:r>
          </a:p>
          <a:p>
            <a:pPr algn="ctr"/>
            <a:r>
              <a:rPr lang="en-US" sz="2800" dirty="0">
                <a:latin typeface="Times New Roman" pitchFamily="18" charset="0"/>
                <a:cs typeface="Times New Roman" pitchFamily="18" charset="0"/>
              </a:rPr>
              <a:t>Often mistaken as a way to avoid a vote, this motion allows more information to be gathered.</a:t>
            </a:r>
          </a:p>
          <a:p>
            <a:pPr algn="ctr"/>
            <a:endParaRPr lang="en-US" sz="2800" dirty="0">
              <a:latin typeface="Times New Roman" pitchFamily="18" charset="0"/>
              <a:cs typeface="Times New Roman" pitchFamily="18" charset="0"/>
            </a:endParaRPr>
          </a:p>
          <a:p>
            <a:pPr algn="ctr"/>
            <a:r>
              <a:rPr lang="en-US" sz="2800" b="1" dirty="0">
                <a:latin typeface="Times New Roman" pitchFamily="18" charset="0"/>
                <a:cs typeface="Times New Roman" pitchFamily="18" charset="0"/>
              </a:rPr>
              <a:t>A motion to close, limit or extend debate </a:t>
            </a:r>
            <a:r>
              <a:rPr lang="en-US" sz="2800" dirty="0">
                <a:latin typeface="Times New Roman" pitchFamily="18" charset="0"/>
                <a:cs typeface="Times New Roman" pitchFamily="18" charset="0"/>
              </a:rPr>
              <a:t>(</a:t>
            </a:r>
            <a:r>
              <a:rPr lang="en-US" sz="2800" i="1" dirty="0">
                <a:latin typeface="Times New Roman" pitchFamily="18" charset="0"/>
                <a:cs typeface="Times New Roman" pitchFamily="18" charset="0"/>
              </a:rPr>
              <a:t>Notes</a:t>
            </a:r>
            <a:r>
              <a:rPr lang="en-US" sz="2800" dirty="0">
                <a:latin typeface="Times New Roman" pitchFamily="18" charset="0"/>
                <a:cs typeface="Times New Roman" pitchFamily="18" charset="0"/>
              </a:rPr>
              <a:t>, pp. 50-63) can be controversial so be careful</a:t>
            </a:r>
            <a:endParaRPr lang="en-US" sz="2800" b="1"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ages.slideplayer.us/4/1406103/slides/slide_16.jpg"/>
          <p:cNvPicPr>
            <a:picLocks noChangeAspect="1" noChangeArrowheads="1"/>
          </p:cNvPicPr>
          <p:nvPr/>
        </p:nvPicPr>
        <p:blipFill>
          <a:blip r:embed="rId2" cstate="print"/>
          <a:srcRect/>
          <a:stretch>
            <a:fillRect/>
          </a:stretch>
        </p:blipFill>
        <p:spPr bwMode="auto">
          <a:xfrm>
            <a:off x="762000" y="609600"/>
            <a:ext cx="7416799" cy="5562600"/>
          </a:xfrm>
          <a:prstGeom prst="rect">
            <a:avLst/>
          </a:prstGeom>
          <a:noFill/>
          <a:ln>
            <a:solidFill>
              <a:schemeClr val="tx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orcacoachingconsulting.com/wp/wp-content/uploads/2013/12/cartoon-minutes.jpg"/>
          <p:cNvPicPr>
            <a:picLocks noChangeAspect="1" noChangeArrowheads="1"/>
          </p:cNvPicPr>
          <p:nvPr/>
        </p:nvPicPr>
        <p:blipFill>
          <a:blip r:embed="rId2" cstate="print"/>
          <a:srcRect/>
          <a:stretch>
            <a:fillRect/>
          </a:stretch>
        </p:blipFill>
        <p:spPr bwMode="auto">
          <a:xfrm>
            <a:off x="1219200" y="685800"/>
            <a:ext cx="3010194" cy="3962400"/>
          </a:xfrm>
          <a:prstGeom prst="rect">
            <a:avLst/>
          </a:prstGeom>
          <a:noFill/>
          <a:ln>
            <a:solidFill>
              <a:schemeClr val="tx1"/>
            </a:solidFill>
          </a:ln>
        </p:spPr>
      </p:pic>
      <p:sp>
        <p:nvSpPr>
          <p:cNvPr id="3" name="Rectangle 2"/>
          <p:cNvSpPr/>
          <p:nvPr/>
        </p:nvSpPr>
        <p:spPr>
          <a:xfrm>
            <a:off x="4572000" y="533400"/>
            <a:ext cx="4343400" cy="5970865"/>
          </a:xfrm>
          <a:prstGeom prst="rect">
            <a:avLst/>
          </a:prstGeom>
        </p:spPr>
        <p:txBody>
          <a:bodyPr wrap="square">
            <a:spAutoFit/>
          </a:bodyPr>
          <a:lstStyle/>
          <a:p>
            <a:pPr algn="ctr"/>
            <a:r>
              <a:rPr lang="en-US" sz="2800" dirty="0">
                <a:latin typeface="Times New Roman" pitchFamily="18" charset="0"/>
                <a:cs typeface="Times New Roman" pitchFamily="18" charset="0"/>
              </a:rPr>
              <a:t>Taking accurate minutes is very important if a member wants to </a:t>
            </a:r>
          </a:p>
          <a:p>
            <a:pPr algn="ctr"/>
            <a:r>
              <a:rPr lang="en-US" sz="2800" dirty="0">
                <a:latin typeface="Times New Roman" pitchFamily="18" charset="0"/>
                <a:cs typeface="Times New Roman" pitchFamily="18" charset="0"/>
              </a:rPr>
              <a:t>challenge the results of the vote.</a:t>
            </a:r>
          </a:p>
          <a:p>
            <a:pPr algn="ctr"/>
            <a:r>
              <a:rPr lang="en-US" sz="2800" dirty="0">
                <a:latin typeface="Times New Roman" pitchFamily="18" charset="0"/>
                <a:cs typeface="Times New Roman" pitchFamily="18" charset="0"/>
              </a:rPr>
              <a:t>The bylaws should specifically state</a:t>
            </a:r>
          </a:p>
          <a:p>
            <a:pPr algn="ctr">
              <a:buFont typeface="Wingdings" pitchFamily="2" charset="2"/>
              <a:buChar char="ü"/>
            </a:pPr>
            <a:r>
              <a:rPr lang="en-US" sz="2800" dirty="0">
                <a:latin typeface="Times New Roman" pitchFamily="18" charset="0"/>
                <a:cs typeface="Times New Roman" pitchFamily="18" charset="0"/>
              </a:rPr>
              <a:t>Who takes the minutes</a:t>
            </a:r>
          </a:p>
          <a:p>
            <a:pPr algn="ctr">
              <a:buFont typeface="Wingdings" pitchFamily="2" charset="2"/>
              <a:buChar char="ü"/>
            </a:pPr>
            <a:r>
              <a:rPr lang="en-US" sz="2800" dirty="0">
                <a:latin typeface="Times New Roman" pitchFamily="18" charset="0"/>
                <a:cs typeface="Times New Roman" pitchFamily="18" charset="0"/>
              </a:rPr>
              <a:t>How the minutes are preserved</a:t>
            </a:r>
          </a:p>
          <a:p>
            <a:pPr algn="ctr">
              <a:buFont typeface="Wingdings" pitchFamily="2" charset="2"/>
              <a:buChar char="ü"/>
            </a:pPr>
            <a:r>
              <a:rPr lang="en-US" sz="2800" dirty="0">
                <a:latin typeface="Times New Roman" pitchFamily="18" charset="0"/>
                <a:cs typeface="Times New Roman" pitchFamily="18" charset="0"/>
              </a:rPr>
              <a:t>How the minutes are circulated to the members</a:t>
            </a:r>
          </a:p>
          <a:p>
            <a:pPr algn="ctr"/>
            <a:r>
              <a:rPr lang="en-US" sz="2800" i="1" dirty="0">
                <a:latin typeface="Times New Roman" pitchFamily="18" charset="0"/>
                <a:cs typeface="Times New Roman" pitchFamily="18" charset="0"/>
              </a:rPr>
              <a:t>Notes</a:t>
            </a:r>
            <a:r>
              <a:rPr lang="en-US" sz="2800" dirty="0">
                <a:latin typeface="Times New Roman" pitchFamily="18" charset="0"/>
                <a:cs typeface="Times New Roman" pitchFamily="18" charset="0"/>
              </a:rPr>
              <a:t>, pp. 121-123</a:t>
            </a:r>
          </a:p>
          <a:p>
            <a:pPr algn="ctr">
              <a:buFont typeface="Wingdings" pitchFamily="2" charset="2"/>
              <a:buChar char="ü"/>
            </a:pPr>
            <a:endParaRPr lang="en-US"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2400"/>
            <a:ext cx="9144000" cy="584775"/>
          </a:xfrm>
          <a:prstGeom prst="rect">
            <a:avLst/>
          </a:prstGeom>
          <a:noFill/>
        </p:spPr>
        <p:txBody>
          <a:bodyPr wrap="square" rtlCol="0">
            <a:spAutoFit/>
          </a:bodyPr>
          <a:lstStyle/>
          <a:p>
            <a:pPr algn="ctr"/>
            <a:r>
              <a:rPr lang="en-US" sz="3200" dirty="0">
                <a:latin typeface="Times New Roman" pitchFamily="18" charset="0"/>
                <a:cs typeface="Times New Roman" pitchFamily="18" charset="0"/>
              </a:rPr>
              <a:t>How is a vote taken? And who decides?</a:t>
            </a:r>
          </a:p>
        </p:txBody>
      </p:sp>
      <p:pic>
        <p:nvPicPr>
          <p:cNvPr id="1026" name="Picture 2" descr="http://thumb7.shutterstock.com/display_pic_with_logo/2117717/177864125/stock-photo-large-group-of-student-in-the-conference-room-177864125.jpg"/>
          <p:cNvPicPr>
            <a:picLocks noChangeAspect="1" noChangeArrowheads="1"/>
          </p:cNvPicPr>
          <p:nvPr/>
        </p:nvPicPr>
        <p:blipFill>
          <a:blip r:embed="rId2" cstate="print"/>
          <a:srcRect/>
          <a:stretch>
            <a:fillRect/>
          </a:stretch>
        </p:blipFill>
        <p:spPr bwMode="auto">
          <a:xfrm>
            <a:off x="685800" y="914400"/>
            <a:ext cx="4286250" cy="4162426"/>
          </a:xfrm>
          <a:prstGeom prst="rect">
            <a:avLst/>
          </a:prstGeom>
          <a:noFill/>
          <a:ln>
            <a:solidFill>
              <a:schemeClr val="tx1"/>
            </a:solidFill>
          </a:ln>
        </p:spPr>
      </p:pic>
      <p:sp>
        <p:nvSpPr>
          <p:cNvPr id="4" name="TextBox 3"/>
          <p:cNvSpPr txBox="1"/>
          <p:nvPr/>
        </p:nvSpPr>
        <p:spPr>
          <a:xfrm>
            <a:off x="5181601" y="838200"/>
            <a:ext cx="3505200" cy="4893647"/>
          </a:xfrm>
          <a:prstGeom prst="rect">
            <a:avLst/>
          </a:prstGeom>
          <a:noFill/>
        </p:spPr>
        <p:txBody>
          <a:bodyPr wrap="square" rtlCol="0">
            <a:spAutoFit/>
          </a:bodyPr>
          <a:lstStyle/>
          <a:p>
            <a:r>
              <a:rPr lang="en-US" sz="2400" i="1" dirty="0">
                <a:latin typeface="Times New Roman" pitchFamily="18" charset="0"/>
                <a:cs typeface="Times New Roman" pitchFamily="18" charset="0"/>
              </a:rPr>
              <a:t>Notes</a:t>
            </a:r>
            <a:r>
              <a:rPr lang="en-US" sz="2400" dirty="0">
                <a:latin typeface="Times New Roman" pitchFamily="18" charset="0"/>
                <a:cs typeface="Times New Roman" pitchFamily="18" charset="0"/>
              </a:rPr>
              <a:t>, pp. 125-133</a:t>
            </a:r>
          </a:p>
          <a:p>
            <a:r>
              <a:rPr lang="en-US" sz="2400" dirty="0">
                <a:latin typeface="Times New Roman" pitchFamily="18" charset="0"/>
                <a:cs typeface="Times New Roman" pitchFamily="18" charset="0"/>
              </a:rPr>
              <a:t>Voice vote?</a:t>
            </a:r>
          </a:p>
          <a:p>
            <a:r>
              <a:rPr lang="en-US" sz="2400" dirty="0">
                <a:latin typeface="Times New Roman" pitchFamily="18" charset="0"/>
                <a:cs typeface="Times New Roman" pitchFamily="18" charset="0"/>
              </a:rPr>
              <a:t>Show of hands?</a:t>
            </a:r>
          </a:p>
          <a:p>
            <a:r>
              <a:rPr lang="en-US" sz="2400" dirty="0">
                <a:latin typeface="Times New Roman" pitchFamily="18" charset="0"/>
                <a:cs typeface="Times New Roman" pitchFamily="18" charset="0"/>
              </a:rPr>
              <a:t>Divide the room?</a:t>
            </a:r>
          </a:p>
          <a:p>
            <a:r>
              <a:rPr lang="en-US" sz="2400" dirty="0">
                <a:latin typeface="Times New Roman" pitchFamily="18" charset="0"/>
                <a:cs typeface="Times New Roman" pitchFamily="18" charset="0"/>
              </a:rPr>
              <a:t>Written ballot?</a:t>
            </a:r>
          </a:p>
          <a:p>
            <a:r>
              <a:rPr lang="en-US" sz="2400" dirty="0">
                <a:latin typeface="Times New Roman" pitchFamily="18" charset="0"/>
                <a:cs typeface="Times New Roman" pitchFamily="18" charset="0"/>
              </a:rPr>
              <a:t>Do your bylaws require advance notice for certain votes?</a:t>
            </a:r>
          </a:p>
          <a:p>
            <a:r>
              <a:rPr lang="en-US" sz="2400" dirty="0">
                <a:latin typeface="Times New Roman" pitchFamily="18" charset="0"/>
                <a:cs typeface="Times New Roman" pitchFamily="18" charset="0"/>
              </a:rPr>
              <a:t>If so, how is the notice delivered:</a:t>
            </a:r>
          </a:p>
          <a:p>
            <a:r>
              <a:rPr lang="en-US" sz="2400" dirty="0">
                <a:latin typeface="Times New Roman" pitchFamily="18" charset="0"/>
                <a:cs typeface="Times New Roman" pitchFamily="18" charset="0"/>
              </a:rPr>
              <a:t>	By mail</a:t>
            </a:r>
          </a:p>
          <a:p>
            <a:r>
              <a:rPr lang="en-US" sz="2400" dirty="0">
                <a:latin typeface="Times New Roman" pitchFamily="18" charset="0"/>
                <a:cs typeface="Times New Roman" pitchFamily="18" charset="0"/>
              </a:rPr>
              <a:t>	By e-mail</a:t>
            </a:r>
          </a:p>
          <a:p>
            <a:r>
              <a:rPr lang="en-US" sz="2400" dirty="0">
                <a:latin typeface="Times New Roman" pitchFamily="18" charset="0"/>
                <a:cs typeface="Times New Roman" pitchFamily="18" charset="0"/>
              </a:rPr>
              <a:t>	By posting at work</a:t>
            </a:r>
          </a:p>
        </p:txBody>
      </p:sp>
      <p:sp>
        <p:nvSpPr>
          <p:cNvPr id="5" name="TextBox 4"/>
          <p:cNvSpPr txBox="1"/>
          <p:nvPr/>
        </p:nvSpPr>
        <p:spPr>
          <a:xfrm>
            <a:off x="609600" y="5638800"/>
            <a:ext cx="8146974" cy="769441"/>
          </a:xfrm>
          <a:prstGeom prst="rect">
            <a:avLst/>
          </a:prstGeom>
          <a:noFill/>
        </p:spPr>
        <p:txBody>
          <a:bodyPr wrap="square" rtlCol="0">
            <a:spAutoFit/>
          </a:bodyPr>
          <a:lstStyle/>
          <a:p>
            <a:r>
              <a:rPr lang="en-US" sz="2400" dirty="0">
                <a:latin typeface="Times New Roman" pitchFamily="18" charset="0"/>
                <a:cs typeface="Times New Roman" pitchFamily="18" charset="0"/>
              </a:rPr>
              <a:t>And remember—a tie vote means the motion does NOT pass</a:t>
            </a:r>
          </a:p>
          <a:p>
            <a:r>
              <a:rPr lang="en-US" sz="2000" dirty="0">
                <a:latin typeface="Times New Roman" pitchFamily="18" charset="0"/>
                <a:cs typeface="Times New Roman" pitchFamily="18" charset="0"/>
              </a:rPr>
              <a:t>How does a member challenge the results of a vote? The procedure of a vote?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838200"/>
            <a:ext cx="7772400" cy="461665"/>
          </a:xfrm>
          <a:prstGeom prst="rect">
            <a:avLst/>
          </a:prstGeom>
          <a:noFill/>
        </p:spPr>
        <p:txBody>
          <a:bodyPr wrap="square" rtlCol="0">
            <a:spAutoFit/>
          </a:bodyPr>
          <a:lstStyle/>
          <a:p>
            <a:pPr algn="ctr"/>
            <a:r>
              <a:rPr lang="en-US" sz="2400" dirty="0">
                <a:latin typeface="Times New Roman" pitchFamily="18" charset="0"/>
                <a:cs typeface="Times New Roman" pitchFamily="18" charset="0"/>
              </a:rPr>
              <a:t>Is there any parliamentary authority in your local bylaws?</a:t>
            </a:r>
          </a:p>
        </p:txBody>
      </p:sp>
      <p:pic>
        <p:nvPicPr>
          <p:cNvPr id="24578" name="Picture 2" descr="http://sfugradsociety.ca/wp-content/uploads/2014/12/roberts-rules-of-order1.jpg"/>
          <p:cNvPicPr>
            <a:picLocks noChangeAspect="1" noChangeArrowheads="1"/>
          </p:cNvPicPr>
          <p:nvPr/>
        </p:nvPicPr>
        <p:blipFill>
          <a:blip r:embed="rId2" cstate="print"/>
          <a:srcRect/>
          <a:stretch>
            <a:fillRect/>
          </a:stretch>
        </p:blipFill>
        <p:spPr bwMode="auto">
          <a:xfrm>
            <a:off x="1524000" y="1524000"/>
            <a:ext cx="6324600" cy="4743450"/>
          </a:xfrm>
          <a:prstGeom prst="rect">
            <a:avLst/>
          </a:prstGeom>
          <a:noFill/>
          <a:ln>
            <a:solidFill>
              <a:schemeClr val="tx1"/>
            </a:solid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images.idakoos.com/B0220000WH0000007600505051632GODS00AFA,trust-me--m-parliamentarian.jpg"/>
          <p:cNvPicPr>
            <a:picLocks noChangeAspect="1" noChangeArrowheads="1"/>
          </p:cNvPicPr>
          <p:nvPr/>
        </p:nvPicPr>
        <p:blipFill>
          <a:blip r:embed="rId2" cstate="print"/>
          <a:srcRect/>
          <a:stretch>
            <a:fillRect/>
          </a:stretch>
        </p:blipFill>
        <p:spPr bwMode="auto">
          <a:xfrm>
            <a:off x="2514600" y="762000"/>
            <a:ext cx="3505200" cy="3505202"/>
          </a:xfrm>
          <a:prstGeom prst="rect">
            <a:avLst/>
          </a:prstGeom>
          <a:noFill/>
          <a:ln>
            <a:solidFill>
              <a:schemeClr val="tx1"/>
            </a:solidFill>
          </a:ln>
        </p:spPr>
      </p:pic>
      <p:sp>
        <p:nvSpPr>
          <p:cNvPr id="3" name="TextBox 2"/>
          <p:cNvSpPr txBox="1"/>
          <p:nvPr/>
        </p:nvSpPr>
        <p:spPr>
          <a:xfrm>
            <a:off x="0" y="4572000"/>
            <a:ext cx="9144000" cy="954107"/>
          </a:xfrm>
          <a:prstGeom prst="rect">
            <a:avLst/>
          </a:prstGeom>
          <a:noFill/>
        </p:spPr>
        <p:txBody>
          <a:bodyPr wrap="square" rtlCol="0">
            <a:spAutoFit/>
          </a:bodyPr>
          <a:lstStyle/>
          <a:p>
            <a:pPr algn="ctr"/>
            <a:r>
              <a:rPr lang="en-US" sz="2800" dirty="0">
                <a:latin typeface="Times New Roman" pitchFamily="18" charset="0"/>
                <a:cs typeface="Times New Roman" pitchFamily="18" charset="0"/>
              </a:rPr>
              <a:t>Does your union have, or require, a parliamentarian? </a:t>
            </a:r>
          </a:p>
          <a:p>
            <a:pPr algn="ctr"/>
            <a:r>
              <a:rPr lang="en-US" sz="2800" i="1" dirty="0">
                <a:latin typeface="Times New Roman" pitchFamily="18" charset="0"/>
                <a:cs typeface="Times New Roman" pitchFamily="18" charset="0"/>
              </a:rPr>
              <a:t>Notes</a:t>
            </a:r>
            <a:r>
              <a:rPr lang="en-US" sz="2800" dirty="0">
                <a:latin typeface="Times New Roman" pitchFamily="18" charset="0"/>
                <a:cs typeface="Times New Roman" pitchFamily="18" charset="0"/>
              </a:rPr>
              <a:t>, pp. 147-156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ecx.images-amazon.com/images/I/51eXX5zit%2BL._SX322_BO1,204,203,200_.jpg"/>
          <p:cNvPicPr>
            <a:picLocks noChangeAspect="1" noChangeArrowheads="1"/>
          </p:cNvPicPr>
          <p:nvPr/>
        </p:nvPicPr>
        <p:blipFill>
          <a:blip r:embed="rId2" cstate="print"/>
          <a:srcRect/>
          <a:stretch>
            <a:fillRect/>
          </a:stretch>
        </p:blipFill>
        <p:spPr bwMode="auto">
          <a:xfrm>
            <a:off x="3505200" y="1066800"/>
            <a:ext cx="2438400" cy="3755438"/>
          </a:xfrm>
          <a:prstGeom prst="rect">
            <a:avLst/>
          </a:prstGeom>
          <a:noFill/>
          <a:ln>
            <a:solidFill>
              <a:schemeClr val="tx1"/>
            </a:solidFill>
          </a:ln>
        </p:spPr>
      </p:pic>
      <p:pic>
        <p:nvPicPr>
          <p:cNvPr id="63492" name="Picture 4" descr="https://images-na.ssl-images-amazon.com/images/I/5192HsQMiTL._OU15_AC_UL320_SR212,320_.jpg"/>
          <p:cNvPicPr>
            <a:picLocks noChangeAspect="1" noChangeArrowheads="1"/>
          </p:cNvPicPr>
          <p:nvPr/>
        </p:nvPicPr>
        <p:blipFill>
          <a:blip r:embed="rId3" cstate="print"/>
          <a:srcRect/>
          <a:stretch>
            <a:fillRect/>
          </a:stretch>
        </p:blipFill>
        <p:spPr bwMode="auto">
          <a:xfrm>
            <a:off x="6248400" y="1143000"/>
            <a:ext cx="2286000" cy="3450567"/>
          </a:xfrm>
          <a:prstGeom prst="rect">
            <a:avLst/>
          </a:prstGeom>
          <a:noFill/>
          <a:ln>
            <a:solidFill>
              <a:schemeClr val="tx1"/>
            </a:solidFill>
          </a:ln>
        </p:spPr>
      </p:pic>
      <p:sp>
        <p:nvSpPr>
          <p:cNvPr id="4" name="Rectangle 3"/>
          <p:cNvSpPr/>
          <p:nvPr/>
        </p:nvSpPr>
        <p:spPr>
          <a:xfrm>
            <a:off x="609600" y="5410200"/>
            <a:ext cx="7924800" cy="830997"/>
          </a:xfrm>
          <a:prstGeom prst="rect">
            <a:avLst/>
          </a:prstGeom>
        </p:spPr>
        <p:txBody>
          <a:bodyPr wrap="square">
            <a:spAutoFit/>
          </a:bodyPr>
          <a:lstStyle/>
          <a:p>
            <a:pPr algn="ctr"/>
            <a:r>
              <a:rPr lang="en-US" sz="2400" dirty="0">
                <a:latin typeface="Times New Roman" pitchFamily="18" charset="0"/>
                <a:cs typeface="Times New Roman" pitchFamily="18" charset="0"/>
              </a:rPr>
              <a:t>For more information on parliamentary procedure, check out</a:t>
            </a:r>
          </a:p>
          <a:p>
            <a:pPr algn="ctr"/>
            <a:r>
              <a:rPr lang="en-US" sz="2400" dirty="0">
                <a:latin typeface="Times New Roman" pitchFamily="18" charset="0"/>
                <a:cs typeface="Times New Roman" pitchFamily="18" charset="0"/>
                <a:hlinkClick r:id="rId4"/>
              </a:rPr>
              <a:t>http://slideplayer.com/slide/717448/</a:t>
            </a:r>
            <a:r>
              <a:rPr lang="en-US" sz="2400" dirty="0">
                <a:latin typeface="Times New Roman" pitchFamily="18" charset="0"/>
                <a:cs typeface="Times New Roman" pitchFamily="18" charset="0"/>
              </a:rPr>
              <a:t> </a:t>
            </a:r>
          </a:p>
        </p:txBody>
      </p:sp>
      <p:pic>
        <p:nvPicPr>
          <p:cNvPr id="8194" name="Picture 2" descr="Image result for robert's rules of order book"/>
          <p:cNvPicPr>
            <a:picLocks noChangeAspect="1" noChangeArrowheads="1"/>
          </p:cNvPicPr>
          <p:nvPr/>
        </p:nvPicPr>
        <p:blipFill>
          <a:blip r:embed="rId5" cstate="print">
            <a:lum bright="10000"/>
          </a:blip>
          <a:srcRect/>
          <a:stretch>
            <a:fillRect/>
          </a:stretch>
        </p:blipFill>
        <p:spPr bwMode="auto">
          <a:xfrm>
            <a:off x="533400" y="1219200"/>
            <a:ext cx="2362200" cy="3538876"/>
          </a:xfrm>
          <a:prstGeom prst="rect">
            <a:avLst/>
          </a:prstGeom>
          <a:noFill/>
          <a:ln>
            <a:solidFill>
              <a:schemeClr val="tx1"/>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81000"/>
            <a:ext cx="7467600" cy="1815882"/>
          </a:xfrm>
          <a:prstGeom prst="rect">
            <a:avLst/>
          </a:prstGeom>
        </p:spPr>
        <p:txBody>
          <a:bodyPr wrap="square">
            <a:spAutoFit/>
          </a:bodyPr>
          <a:lstStyle/>
          <a:p>
            <a:pPr algn="ctr"/>
            <a:r>
              <a:rPr lang="en-US" sz="2800" dirty="0">
                <a:latin typeface="Times New Roman" pitchFamily="18" charset="0"/>
                <a:cs typeface="Times New Roman" pitchFamily="18" charset="0"/>
              </a:rPr>
              <a:t>The Office of Labor-Management Standards, a division of the federal Department of Labor, enforces important procedures so you should look at their information</a:t>
            </a:r>
          </a:p>
        </p:txBody>
      </p:sp>
      <p:sp>
        <p:nvSpPr>
          <p:cNvPr id="4" name="Rectangle 3"/>
          <p:cNvSpPr/>
          <p:nvPr/>
        </p:nvSpPr>
        <p:spPr>
          <a:xfrm>
            <a:off x="381000" y="5943600"/>
            <a:ext cx="4114800" cy="646331"/>
          </a:xfrm>
          <a:prstGeom prst="rect">
            <a:avLst/>
          </a:prstGeom>
        </p:spPr>
        <p:txBody>
          <a:bodyPr wrap="square">
            <a:spAutoFit/>
          </a:bodyPr>
          <a:lstStyle/>
          <a:p>
            <a:pPr algn="ctr"/>
            <a:r>
              <a:rPr lang="en-US" dirty="0">
                <a:latin typeface="Times New Roman" pitchFamily="18" charset="0"/>
                <a:cs typeface="Times New Roman" pitchFamily="18" charset="0"/>
                <a:hlinkClick r:id="rId2"/>
              </a:rPr>
              <a:t>http://www.dol.gov/olms/</a:t>
            </a:r>
            <a:endParaRPr lang="en-US" dirty="0">
              <a:latin typeface="Times New Roman" pitchFamily="18" charset="0"/>
              <a:cs typeface="Times New Roman" pitchFamily="18" charset="0"/>
            </a:endParaRPr>
          </a:p>
          <a:p>
            <a:pPr algn="ctr"/>
            <a:r>
              <a:rPr lang="en-US" dirty="0">
                <a:latin typeface="Times New Roman" pitchFamily="18" charset="0"/>
                <a:cs typeface="Times New Roman" pitchFamily="18" charset="0"/>
                <a:hlinkClick r:id="rId3"/>
              </a:rPr>
              <a:t>https://www.dol.gov/olms/union_info.htm</a:t>
            </a:r>
            <a:r>
              <a:rPr lang="en-US" dirty="0">
                <a:latin typeface="Times New Roman" pitchFamily="18" charset="0"/>
                <a:cs typeface="Times New Roman" pitchFamily="18" charset="0"/>
              </a:rPr>
              <a:t> </a:t>
            </a:r>
          </a:p>
        </p:txBody>
      </p:sp>
      <p:pic>
        <p:nvPicPr>
          <p:cNvPr id="25604" name="Picture 4" descr="http://www.benefitplanaccounting.com/wp-content/uploads/2013/09/logo-300x300.png"/>
          <p:cNvPicPr>
            <a:picLocks noChangeAspect="1" noChangeArrowheads="1"/>
          </p:cNvPicPr>
          <p:nvPr/>
        </p:nvPicPr>
        <p:blipFill>
          <a:blip r:embed="rId4" cstate="print"/>
          <a:srcRect/>
          <a:stretch>
            <a:fillRect/>
          </a:stretch>
        </p:blipFill>
        <p:spPr bwMode="auto">
          <a:xfrm>
            <a:off x="762000" y="2438400"/>
            <a:ext cx="3162300" cy="3162300"/>
          </a:xfrm>
          <a:prstGeom prst="rect">
            <a:avLst/>
          </a:prstGeom>
          <a:noFill/>
        </p:spPr>
      </p:pic>
      <p:sp>
        <p:nvSpPr>
          <p:cNvPr id="7" name="TextBox 6"/>
          <p:cNvSpPr txBox="1"/>
          <p:nvPr/>
        </p:nvSpPr>
        <p:spPr>
          <a:xfrm>
            <a:off x="4648200" y="5638800"/>
            <a:ext cx="3657600" cy="646331"/>
          </a:xfrm>
          <a:prstGeom prst="rect">
            <a:avLst/>
          </a:prstGeom>
          <a:noFill/>
        </p:spPr>
        <p:txBody>
          <a:bodyPr wrap="square" rtlCol="0">
            <a:spAutoFit/>
          </a:bodyPr>
          <a:lstStyle/>
          <a:p>
            <a:pPr algn="ctr"/>
            <a:r>
              <a:rPr lang="en-US" dirty="0">
                <a:latin typeface="Times New Roman" pitchFamily="18" charset="0"/>
                <a:cs typeface="Times New Roman" pitchFamily="18" charset="0"/>
              </a:rPr>
              <a:t>Andrew </a:t>
            </a:r>
            <a:r>
              <a:rPr lang="en-US" dirty="0" err="1">
                <a:latin typeface="Times New Roman" pitchFamily="18" charset="0"/>
                <a:cs typeface="Times New Roman" pitchFamily="18" charset="0"/>
              </a:rPr>
              <a:t>Auerbach</a:t>
            </a:r>
            <a:r>
              <a:rPr lang="en-US" dirty="0">
                <a:latin typeface="Times New Roman" pitchFamily="18" charset="0"/>
                <a:cs typeface="Times New Roman" pitchFamily="18" charset="0"/>
              </a:rPr>
              <a:t>-Acting Director OLMS</a:t>
            </a:r>
          </a:p>
        </p:txBody>
      </p:sp>
      <p:pic>
        <p:nvPicPr>
          <p:cNvPr id="6146" name="Picture 2" descr="Andrew Auerbach, Deputy Director"/>
          <p:cNvPicPr>
            <a:picLocks noChangeAspect="1" noChangeArrowheads="1"/>
          </p:cNvPicPr>
          <p:nvPr/>
        </p:nvPicPr>
        <p:blipFill>
          <a:blip r:embed="rId5" cstate="print"/>
          <a:srcRect/>
          <a:stretch>
            <a:fillRect/>
          </a:stretch>
        </p:blipFill>
        <p:spPr bwMode="auto">
          <a:xfrm>
            <a:off x="4953000" y="2209800"/>
            <a:ext cx="2590800" cy="3238500"/>
          </a:xfrm>
          <a:prstGeom prst="rect">
            <a:avLst/>
          </a:prstGeom>
          <a:noFill/>
          <a:ln>
            <a:solidFill>
              <a:schemeClr val="tx1"/>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1"/>
            <a:ext cx="8001000" cy="6001643"/>
          </a:xfrm>
          <a:prstGeom prst="rect">
            <a:avLst/>
          </a:prstGeom>
        </p:spPr>
        <p:txBody>
          <a:bodyPr wrap="square">
            <a:spAutoFit/>
          </a:bodyPr>
          <a:lstStyle/>
          <a:p>
            <a:pPr algn="just"/>
            <a:r>
              <a:rPr lang="en-US" sz="2400" dirty="0">
                <a:latin typeface="Times New Roman" pitchFamily="18" charset="0"/>
                <a:cs typeface="Times New Roman" pitchFamily="18" charset="0"/>
              </a:rPr>
              <a:t>	The Office of Labor-Management Standards (OLMS) in the U.S. Department of Labor is the Federal agency responsible for administering and enforcing most provisions of the Labor-Management Reporting and Disclosure Act of 1959, as amended (LMRDA).</a:t>
            </a:r>
          </a:p>
          <a:p>
            <a:pPr lvl="1" algn="just">
              <a:buFont typeface="Arial" pitchFamily="34" charset="0"/>
              <a:buChar char="•"/>
            </a:pPr>
            <a:r>
              <a:rPr lang="en-US" sz="2400" dirty="0">
                <a:latin typeface="Times New Roman" pitchFamily="18" charset="0"/>
                <a:cs typeface="Times New Roman" pitchFamily="18" charset="0"/>
              </a:rPr>
              <a:t>A "Bill of Rights" for union members;</a:t>
            </a:r>
          </a:p>
          <a:p>
            <a:pPr lvl="1" algn="just">
              <a:buFont typeface="Arial" pitchFamily="34" charset="0"/>
              <a:buChar char="•"/>
            </a:pPr>
            <a:r>
              <a:rPr lang="en-US" sz="2400" dirty="0">
                <a:latin typeface="Times New Roman" pitchFamily="18" charset="0"/>
                <a:cs typeface="Times New Roman" pitchFamily="18" charset="0"/>
              </a:rPr>
              <a:t>Requirements for reporting and disclosure of financial information and administrative practices by labor unions;</a:t>
            </a:r>
          </a:p>
          <a:p>
            <a:pPr lvl="1" algn="just">
              <a:buFont typeface="Arial" pitchFamily="34" charset="0"/>
              <a:buChar char="•"/>
            </a:pPr>
            <a:r>
              <a:rPr lang="en-US" sz="2400" dirty="0">
                <a:latin typeface="Times New Roman" pitchFamily="18" charset="0"/>
                <a:cs typeface="Times New Roman" pitchFamily="18" charset="0"/>
              </a:rPr>
              <a:t>Requirements for reporting and disclosure by employers, labor relations consultants, union officers and employees, and surety companies, when they engage in certain activities;</a:t>
            </a:r>
          </a:p>
          <a:p>
            <a:pPr lvl="1" algn="just">
              <a:buFont typeface="Arial" pitchFamily="34" charset="0"/>
              <a:buChar char="•"/>
            </a:pPr>
            <a:r>
              <a:rPr lang="en-US" sz="2400" dirty="0">
                <a:latin typeface="Times New Roman" pitchFamily="18" charset="0"/>
                <a:cs typeface="Times New Roman" pitchFamily="18" charset="0"/>
              </a:rPr>
              <a:t>Rules for establishing and maintaining trusteeships;</a:t>
            </a:r>
          </a:p>
          <a:p>
            <a:pPr lvl="1" algn="just">
              <a:buFont typeface="Arial" pitchFamily="34" charset="0"/>
              <a:buChar char="•"/>
            </a:pPr>
            <a:r>
              <a:rPr lang="en-US" sz="2400" dirty="0">
                <a:latin typeface="Times New Roman" pitchFamily="18" charset="0"/>
                <a:cs typeface="Times New Roman" pitchFamily="18" charset="0"/>
              </a:rPr>
              <a:t>Standards for conducting fair elections of union officers; and,</a:t>
            </a:r>
          </a:p>
          <a:p>
            <a:pPr lvl="1" algn="just">
              <a:buFont typeface="Arial" pitchFamily="34" charset="0"/>
              <a:buChar char="•"/>
            </a:pPr>
            <a:r>
              <a:rPr lang="en-US" sz="2400" dirty="0">
                <a:latin typeface="Times New Roman" pitchFamily="18" charset="0"/>
                <a:cs typeface="Times New Roman" pitchFamily="18" charset="0"/>
              </a:rPr>
              <a:t>Safeguards for protecting union funds and assets.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971800"/>
            <a:ext cx="8458200" cy="3447098"/>
          </a:xfrm>
          <a:prstGeom prst="rect">
            <a:avLst/>
          </a:prstGeom>
        </p:spPr>
        <p:txBody>
          <a:bodyPr wrap="square">
            <a:spAutoFit/>
          </a:bodyPr>
          <a:lstStyle/>
          <a:p>
            <a:pPr algn="just"/>
            <a:r>
              <a:rPr lang="en-US" sz="2000" dirty="0">
                <a:latin typeface="Times New Roman" pitchFamily="18" charset="0"/>
                <a:cs typeface="Times New Roman" pitchFamily="18" charset="0"/>
              </a:rPr>
              <a:t>	</a:t>
            </a:r>
            <a:r>
              <a:rPr lang="en-US" dirty="0">
                <a:latin typeface="Times New Roman" pitchFamily="18" charset="0"/>
                <a:cs typeface="Times New Roman" pitchFamily="18" charset="0"/>
              </a:rPr>
              <a:t>The ATU International offers training, as does OLMS in in response to requests by unions. OLMS offices all over the country receive such requests, and when that happens, the OLMS field managers usually extend invitations to all union officers within a reasonable distance of the geographic location of the training class.  For topics of widespread interest to union officers and staff, OLMS has also offered webinars that can be attended remotely, and at which remote attendees can ask questions.</a:t>
            </a:r>
          </a:p>
          <a:p>
            <a:pPr algn="just"/>
            <a:r>
              <a:rPr lang="en-US" dirty="0">
                <a:latin typeface="Times New Roman" pitchFamily="18" charset="0"/>
                <a:cs typeface="Times New Roman" pitchFamily="18" charset="0"/>
              </a:rPr>
              <a:t>	Any local  interested in any particular topics (e.g. conducting officer elections, financial best practices, financial recordkeeping)  should contact the DOL field office in your area. </a:t>
            </a:r>
          </a:p>
          <a:p>
            <a:pPr algn="just"/>
            <a:r>
              <a:rPr lang="en-US" dirty="0">
                <a:latin typeface="Times New Roman" pitchFamily="18" charset="0"/>
                <a:cs typeface="Times New Roman" pitchFamily="18" charset="0"/>
              </a:rPr>
              <a:t>   	In a unique offering of special interest to ATU members, OLMS provides Transit Employee Protections (13c) information</a:t>
            </a:r>
          </a:p>
          <a:p>
            <a:pPr algn="just"/>
            <a:r>
              <a:rPr lang="fi-FI" dirty="0">
                <a:latin typeface="Times New Roman" pitchFamily="18" charset="0"/>
                <a:cs typeface="Times New Roman" pitchFamily="18" charset="0"/>
              </a:rPr>
              <a:t>OLMS: (202) 693-0123 | TTY: 1-877-889-5627</a:t>
            </a:r>
            <a:endParaRPr lang="en-US" dirty="0">
              <a:latin typeface="Times New Roman" pitchFamily="18" charset="0"/>
              <a:cs typeface="Times New Roman" pitchFamily="18" charset="0"/>
            </a:endParaRPr>
          </a:p>
        </p:txBody>
      </p:sp>
      <p:pic>
        <p:nvPicPr>
          <p:cNvPr id="2049" name="Picture 1" descr="E:\Users\Bill\Pictures\2016 Spring\ATYULocal 1577\Steward Training-4.jpg"/>
          <p:cNvPicPr>
            <a:picLocks noChangeAspect="1" noChangeArrowheads="1"/>
          </p:cNvPicPr>
          <p:nvPr/>
        </p:nvPicPr>
        <p:blipFill>
          <a:blip r:embed="rId2" cstate="print">
            <a:lum bright="20000"/>
          </a:blip>
          <a:srcRect/>
          <a:stretch>
            <a:fillRect/>
          </a:stretch>
        </p:blipFill>
        <p:spPr bwMode="auto">
          <a:xfrm>
            <a:off x="2209800" y="381000"/>
            <a:ext cx="4800600" cy="2516784"/>
          </a:xfrm>
          <a:prstGeom prst="rect">
            <a:avLst/>
          </a:prstGeom>
          <a:noFill/>
          <a:ln>
            <a:solidFill>
              <a:schemeClr val="tx1"/>
            </a:solid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82000" cy="6063198"/>
          </a:xfrm>
          <a:prstGeom prst="rect">
            <a:avLst/>
          </a:prstGeom>
          <a:ln w="38100">
            <a:solidFill>
              <a:srgbClr val="FF0000"/>
            </a:solidFill>
          </a:ln>
        </p:spPr>
        <p:txBody>
          <a:bodyPr wrap="square">
            <a:spAutoFit/>
          </a:bodyPr>
          <a:lstStyle/>
          <a:p>
            <a:pPr algn="ctr"/>
            <a:r>
              <a:rPr lang="en-US" sz="3200" dirty="0">
                <a:latin typeface="Times New Roman" pitchFamily="18" charset="0"/>
                <a:cs typeface="Times New Roman" pitchFamily="18" charset="0"/>
              </a:rPr>
              <a:t>There are some great videos on-line about Parliamentary Procedure </a:t>
            </a:r>
          </a:p>
          <a:p>
            <a:pPr algn="just"/>
            <a:r>
              <a:rPr lang="en-US" dirty="0">
                <a:latin typeface="Times New Roman" pitchFamily="18" charset="0"/>
                <a:cs typeface="Times New Roman" pitchFamily="18" charset="0"/>
              </a:rPr>
              <a:t>University of Missouri (15:00)</a:t>
            </a:r>
            <a:endParaRPr lang="en-US" dirty="0">
              <a:hlinkClick r:id="rId2"/>
            </a:endParaRPr>
          </a:p>
          <a:p>
            <a:r>
              <a:rPr lang="en-US" dirty="0">
                <a:latin typeface="Times New Roman" pitchFamily="18" charset="0"/>
                <a:cs typeface="Times New Roman" pitchFamily="18" charset="0"/>
                <a:hlinkClick r:id="rId2"/>
              </a:rPr>
              <a:t>https://www.youtube.com/watch?v=lTG77brq2BY</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Parliamentary procedure basics (15:43)   from the 4H Club</a:t>
            </a:r>
          </a:p>
          <a:p>
            <a:r>
              <a:rPr lang="en-US" dirty="0">
                <a:latin typeface="Times New Roman" pitchFamily="18" charset="0"/>
                <a:cs typeface="Times New Roman" pitchFamily="18" charset="0"/>
                <a:hlinkClick r:id="rId3"/>
              </a:rPr>
              <a:t>https://www.youtube.com/watch?v=FfnBGolKmbM</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How to Be an Effective Chair (What to say when...)  (7:53)</a:t>
            </a:r>
          </a:p>
          <a:p>
            <a:r>
              <a:rPr lang="en-US" dirty="0">
                <a:latin typeface="Times New Roman" pitchFamily="18" charset="0"/>
                <a:cs typeface="Times New Roman" pitchFamily="18" charset="0"/>
                <a:hlinkClick r:id="rId4"/>
              </a:rPr>
              <a:t>https://www.youtube.com/watch?v=uvLDlPlxaRg</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How to Start a Meeting - Effective Meetings (8:20)</a:t>
            </a:r>
          </a:p>
          <a:p>
            <a:r>
              <a:rPr lang="en-US" dirty="0">
                <a:latin typeface="Times New Roman" pitchFamily="18" charset="0"/>
                <a:cs typeface="Times New Roman" pitchFamily="18" charset="0"/>
                <a:hlinkClick r:id="rId5"/>
              </a:rPr>
              <a:t>https://www.youtube.com/watch?v=KCpcqdggF-0</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How to Lead Meetings That People Enjoy Attending (7:19)</a:t>
            </a:r>
          </a:p>
          <a:p>
            <a:r>
              <a:rPr lang="en-US" dirty="0">
                <a:latin typeface="Times New Roman" pitchFamily="18" charset="0"/>
                <a:cs typeface="Times New Roman" pitchFamily="18" charset="0"/>
                <a:hlinkClick r:id="rId6"/>
              </a:rPr>
              <a:t>https://www.youtube.com/watch?v=b1QWPTYTCyo</a:t>
            </a:r>
            <a:r>
              <a:rPr lang="en-US" dirty="0">
                <a:latin typeface="Times New Roman" pitchFamily="18" charset="0"/>
                <a:cs typeface="Times New Roman" pitchFamily="18" charset="0"/>
              </a:rPr>
              <a:t>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How NOT to Run a Meeting (3:06)</a:t>
            </a:r>
          </a:p>
          <a:p>
            <a:r>
              <a:rPr lang="en-US" dirty="0">
                <a:latin typeface="Times New Roman" pitchFamily="18" charset="0"/>
                <a:cs typeface="Times New Roman" pitchFamily="18" charset="0"/>
                <a:hlinkClick r:id="rId7"/>
              </a:rPr>
              <a:t>https://www.youtube.com/watch?v=dyB-HBEvzOE</a:t>
            </a:r>
            <a:r>
              <a:rPr lang="en-US" dirty="0">
                <a:latin typeface="Times New Roman" pitchFamily="18" charset="0"/>
                <a:cs typeface="Times New Roman" pitchFamily="18" charset="0"/>
              </a:rPr>
              <a:t>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914400" y="602904"/>
            <a:ext cx="7391400" cy="4524315"/>
          </a:xfrm>
          <a:prstGeom prst="rect">
            <a:avLst/>
          </a:prstGeom>
          <a:solidFill>
            <a:srgbClr val="FFFFFF"/>
          </a:solidFill>
          <a:ln w="57150">
            <a:solidFill>
              <a:srgbClr val="FF0000"/>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rgbClr val="1155CC"/>
              </a:solidFill>
              <a:effectLst/>
              <a:latin typeface="Times New Roman" pitchFamily="18" charset="0"/>
              <a:cs typeface="Times New Roman" pitchFamily="18" charset="0"/>
              <a:hlinkClick r:id="rId2"/>
            </a:endParaRPr>
          </a:p>
          <a:p>
            <a:pPr algn="ctr" fontAlgn="base">
              <a:spcBef>
                <a:spcPct val="0"/>
              </a:spcBef>
              <a:spcAft>
                <a:spcPct val="0"/>
              </a:spcAft>
            </a:pPr>
            <a:r>
              <a:rPr lang="en-US" dirty="0">
                <a:latin typeface="Times New Roman" pitchFamily="18" charset="0"/>
                <a:cs typeface="Times New Roman" pitchFamily="18" charset="0"/>
              </a:rPr>
              <a:t>Laying the Groundwork for a Union Motion (2:14)</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rgbClr val="1155CC"/>
                </a:solidFill>
                <a:effectLst/>
                <a:latin typeface="Times New Roman" pitchFamily="18" charset="0"/>
                <a:cs typeface="Times New Roman" pitchFamily="18" charset="0"/>
                <a:hlinkClick r:id="rId2"/>
              </a:rPr>
              <a:t>https://www.youtube.com/watch?v=b4WMAGhbxGk</a:t>
            </a:r>
            <a:endParaRPr kumimoji="0" lang="en-US" b="0" i="0" u="none" strike="noStrike" cap="none" normalizeH="0" baseline="0" dirty="0">
              <a:ln>
                <a:noFill/>
              </a:ln>
              <a:solidFill>
                <a:srgbClr val="1155CC"/>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a:solidFill>
                <a:srgbClr val="1155CC"/>
              </a:solidFill>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dirty="0">
              <a:solidFill>
                <a:srgbClr val="1155CC"/>
              </a:solidFill>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US" dirty="0">
                <a:latin typeface="Times New Roman" pitchFamily="18" charset="0"/>
                <a:cs typeface="Times New Roman" pitchFamily="18" charset="0"/>
              </a:rPr>
              <a:t>Making and Debating a Motion at a Union Meeting</a:t>
            </a:r>
          </a:p>
          <a:p>
            <a:pPr lvl="0" algn="ctr" fontAlgn="base">
              <a:spcBef>
                <a:spcPct val="0"/>
              </a:spcBef>
              <a:spcAft>
                <a:spcPct val="0"/>
              </a:spcAft>
            </a:pPr>
            <a:r>
              <a:rPr lang="en-US" dirty="0">
                <a:latin typeface="Times New Roman" pitchFamily="18" charset="0"/>
                <a:cs typeface="Times New Roman" pitchFamily="18" charset="0"/>
                <a:hlinkClick r:id="rId3"/>
              </a:rPr>
              <a:t>https://www.youtube.com/watch?v=OrZfniuFQJY</a:t>
            </a:r>
            <a:r>
              <a:rPr lang="en-US" dirty="0">
                <a:latin typeface="Times New Roman" pitchFamily="18" charset="0"/>
                <a:cs typeface="Times New Roman" pitchFamily="18" charset="0"/>
              </a:rPr>
              <a:t>  (5:01)</a:t>
            </a:r>
          </a:p>
          <a:p>
            <a:pPr lvl="0" fontAlgn="base">
              <a:spcBef>
                <a:spcPct val="0"/>
              </a:spcBef>
              <a:spcAft>
                <a:spcPct val="0"/>
              </a:spcAft>
            </a:pPr>
            <a:endParaRPr kumimoji="0" lang="en-US" b="0" i="0" u="none" strike="noStrike" cap="none" normalizeH="0" baseline="0" dirty="0">
              <a:ln>
                <a:noFill/>
              </a:ln>
              <a:effectLst/>
              <a:latin typeface="Times New Roman" pitchFamily="18" charset="0"/>
              <a:cs typeface="Times New Roman" pitchFamily="18" charset="0"/>
            </a:endParaRPr>
          </a:p>
          <a:p>
            <a:pPr lvl="0" fontAlgn="base">
              <a:spcBef>
                <a:spcPct val="0"/>
              </a:spcBef>
              <a:spcAft>
                <a:spcPct val="0"/>
              </a:spcAft>
            </a:pPr>
            <a:r>
              <a:rPr lang="en-US" dirty="0">
                <a:latin typeface="Times New Roman" pitchFamily="18" charset="0"/>
                <a:cs typeface="Times New Roman" pitchFamily="18" charset="0"/>
              </a:rPr>
              <a:t>Thanks to</a:t>
            </a:r>
          </a:p>
          <a:p>
            <a:r>
              <a:rPr lang="en-US" dirty="0">
                <a:latin typeface="Times New Roman" pitchFamily="18" charset="0"/>
                <a:cs typeface="Times New Roman" pitchFamily="18" charset="0"/>
              </a:rPr>
              <a:t>Adriane </a:t>
            </a:r>
            <a:r>
              <a:rPr lang="en-US" dirty="0" err="1">
                <a:latin typeface="Times New Roman" pitchFamily="18" charset="0"/>
                <a:cs typeface="Times New Roman" pitchFamily="18" charset="0"/>
              </a:rPr>
              <a:t>Paavo</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Education &amp; Equality Department Leader </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Chef de service </a:t>
            </a:r>
            <a:r>
              <a:rPr lang="en-US" i="1" dirty="0" err="1">
                <a:latin typeface="Times New Roman" pitchFamily="18" charset="0"/>
                <a:cs typeface="Times New Roman" pitchFamily="18" charset="0"/>
              </a:rPr>
              <a:t>éducation</a:t>
            </a:r>
            <a:r>
              <a:rPr lang="en-US" i="1" dirty="0">
                <a:latin typeface="Times New Roman" pitchFamily="18" charset="0"/>
                <a:cs typeface="Times New Roman" pitchFamily="18" charset="0"/>
              </a:rPr>
              <a:t> et </a:t>
            </a:r>
            <a:r>
              <a:rPr lang="en-US" i="1" dirty="0" err="1">
                <a:latin typeface="Times New Roman" pitchFamily="18" charset="0"/>
                <a:cs typeface="Times New Roman" pitchFamily="18" charset="0"/>
              </a:rPr>
              <a:t>égalité</a:t>
            </a:r>
            <a:endParaRPr lang="en-US" dirty="0">
              <a:latin typeface="Times New Roman" pitchFamily="18" charset="0"/>
              <a:cs typeface="Times New Roman" pitchFamily="18" charset="0"/>
            </a:endParaRPr>
          </a:p>
          <a:p>
            <a:r>
              <a:rPr lang="en-US" i="1" dirty="0">
                <a:latin typeface="Times New Roman" pitchFamily="18" charset="0"/>
                <a:cs typeface="Times New Roman" pitchFamily="18" charset="0"/>
              </a:rPr>
              <a:t>United Steelworkers </a:t>
            </a:r>
            <a:r>
              <a:rPr lang="en-US" dirty="0">
                <a:latin typeface="Times New Roman" pitchFamily="18" charset="0"/>
                <a:cs typeface="Times New Roman" pitchFamily="18" charset="0"/>
              </a:rPr>
              <a:t>| </a:t>
            </a:r>
            <a:r>
              <a:rPr lang="en-US" i="1" dirty="0" err="1">
                <a:latin typeface="Times New Roman" pitchFamily="18" charset="0"/>
                <a:cs typeface="Times New Roman" pitchFamily="18" charset="0"/>
              </a:rPr>
              <a:t>Métallos</a:t>
            </a:r>
            <a:endParaRPr lang="en-US" dirty="0">
              <a:latin typeface="Times New Roman" pitchFamily="18" charset="0"/>
              <a:cs typeface="Times New Roman" pitchFamily="18" charset="0"/>
            </a:endParaRPr>
          </a:p>
          <a:p>
            <a:r>
              <a:rPr lang="en-US" i="1" dirty="0">
                <a:latin typeface="Times New Roman" pitchFamily="18" charset="0"/>
                <a:cs typeface="Times New Roman" pitchFamily="18" charset="0"/>
              </a:rPr>
              <a:t>800-234 </a:t>
            </a:r>
            <a:r>
              <a:rPr lang="en-US" i="1" dirty="0" err="1">
                <a:latin typeface="Times New Roman" pitchFamily="18" charset="0"/>
                <a:cs typeface="Times New Roman" pitchFamily="18" charset="0"/>
              </a:rPr>
              <a:t>Eglinton</a:t>
            </a:r>
            <a:r>
              <a:rPr lang="en-US" i="1" dirty="0">
                <a:latin typeface="Times New Roman" pitchFamily="18" charset="0"/>
                <a:cs typeface="Times New Roman" pitchFamily="18" charset="0"/>
              </a:rPr>
              <a:t> Avenue East</a:t>
            </a:r>
            <a:endParaRPr lang="en-US" dirty="0">
              <a:latin typeface="Times New Roman" pitchFamily="18" charset="0"/>
              <a:cs typeface="Times New Roman" pitchFamily="18" charset="0"/>
            </a:endParaRPr>
          </a:p>
          <a:p>
            <a:r>
              <a:rPr lang="en-US" i="1" dirty="0">
                <a:latin typeface="Times New Roman" pitchFamily="18" charset="0"/>
                <a:cs typeface="Times New Roman" pitchFamily="18" charset="0"/>
              </a:rPr>
              <a:t>Toronto ON M4P 1K7</a:t>
            </a:r>
            <a:endParaRPr lang="en-US" dirty="0">
              <a:latin typeface="Times New Roman" pitchFamily="18" charset="0"/>
              <a:cs typeface="Times New Roman" pitchFamily="18" charset="0"/>
            </a:endParaRPr>
          </a:p>
          <a:p>
            <a:pPr lvl="0" fontAlgn="base">
              <a:spcBef>
                <a:spcPct val="0"/>
              </a:spcBef>
              <a:spcAft>
                <a:spcPct val="0"/>
              </a:spcAft>
            </a:pPr>
            <a:endParaRPr kumimoji="0" lang="en-US" b="0" i="0" u="none" strike="noStrike" cap="none" normalizeH="0" baseline="0" dirty="0">
              <a:ln>
                <a:noFill/>
              </a:ln>
              <a:effectLst/>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keepcalm-o-matic.co.uk/i/keep-calm-and-see-you-later-35.png"/>
          <p:cNvPicPr>
            <a:picLocks noChangeAspect="1" noChangeArrowheads="1"/>
          </p:cNvPicPr>
          <p:nvPr/>
        </p:nvPicPr>
        <p:blipFill>
          <a:blip r:embed="rId2" cstate="print"/>
          <a:srcRect/>
          <a:stretch>
            <a:fillRect/>
          </a:stretch>
        </p:blipFill>
        <p:spPr bwMode="auto">
          <a:xfrm>
            <a:off x="1828800" y="304800"/>
            <a:ext cx="5257800" cy="6134100"/>
          </a:xfrm>
          <a:prstGeom prst="rect">
            <a:avLst/>
          </a:prstGeom>
          <a:noFill/>
          <a:ln>
            <a:solidFill>
              <a:schemeClr val="tx1"/>
            </a:solid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630</TotalTime>
  <Words>1080</Words>
  <Application>Microsoft Macintosh PowerPoint</Application>
  <PresentationFormat>On-screen Show (4:3)</PresentationFormat>
  <Paragraphs>199</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dc:creator>
  <cp:lastModifiedBy>Tess Ewing</cp:lastModifiedBy>
  <cp:revision>150</cp:revision>
  <dcterms:created xsi:type="dcterms:W3CDTF">2016-02-09T22:55:26Z</dcterms:created>
  <dcterms:modified xsi:type="dcterms:W3CDTF">2018-07-17T16:35:53Z</dcterms:modified>
</cp:coreProperties>
</file>