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96" r:id="rId3"/>
  </p:sldMasterIdLst>
  <p:notesMasterIdLst>
    <p:notesMasterId r:id="rId26"/>
  </p:notesMasterIdLst>
  <p:sldIdLst>
    <p:sldId id="256" r:id="rId4"/>
    <p:sldId id="280" r:id="rId5"/>
    <p:sldId id="279" r:id="rId6"/>
    <p:sldId id="259" r:id="rId7"/>
    <p:sldId id="276" r:id="rId8"/>
    <p:sldId id="258" r:id="rId9"/>
    <p:sldId id="275" r:id="rId10"/>
    <p:sldId id="260" r:id="rId11"/>
    <p:sldId id="261" r:id="rId12"/>
    <p:sldId id="263" r:id="rId13"/>
    <p:sldId id="262" r:id="rId14"/>
    <p:sldId id="264" r:id="rId15"/>
    <p:sldId id="274" r:id="rId16"/>
    <p:sldId id="265" r:id="rId17"/>
    <p:sldId id="266" r:id="rId18"/>
    <p:sldId id="267" r:id="rId19"/>
    <p:sldId id="270" r:id="rId20"/>
    <p:sldId id="271" r:id="rId21"/>
    <p:sldId id="277" r:id="rId22"/>
    <p:sldId id="272" r:id="rId23"/>
    <p:sldId id="273" r:id="rId24"/>
    <p:sldId id="281" r:id="rId25"/>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08" autoAdjust="0"/>
  </p:normalViewPr>
  <p:slideViewPr>
    <p:cSldViewPr snapToGrid="0" snapToObjects="1">
      <p:cViewPr varScale="1">
        <p:scale>
          <a:sx n="92" d="100"/>
          <a:sy n="92" d="100"/>
        </p:scale>
        <p:origin x="-544" y="-11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4032"/>
    </p:cViewPr>
  </p:sorterViewPr>
  <p:notesViewPr>
    <p:cSldViewPr snapToGrid="0" snapToObjects="1">
      <p:cViewPr varScale="1">
        <p:scale>
          <a:sx n="72" d="100"/>
          <a:sy n="72" d="100"/>
        </p:scale>
        <p:origin x="-2232" y="-96"/>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5583F41D-2137-4EDA-BEF8-ACD904A1000E}" type="datetimeFigureOut">
              <a:rPr lang="en-US" smtClean="0"/>
              <a:t>1/17/17</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00FA8F3B-F67D-4CC2-A7A2-E7A91D8E9224}" type="slidenum">
              <a:rPr lang="en-US" smtClean="0"/>
              <a:t>‹Nr.›</a:t>
            </a:fld>
            <a:endParaRPr lang="en-US" dirty="0"/>
          </a:p>
        </p:txBody>
      </p:sp>
    </p:spTree>
    <p:extLst>
      <p:ext uri="{BB962C8B-B14F-4D97-AF65-F5344CB8AC3E}">
        <p14:creationId xmlns:p14="http://schemas.microsoft.com/office/powerpoint/2010/main" val="2490461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7463" y="0"/>
            <a:ext cx="4156075" cy="3117850"/>
          </a:xfrm>
        </p:spPr>
      </p:sp>
      <p:sp>
        <p:nvSpPr>
          <p:cNvPr id="3" name="Notes Placeholder 2"/>
          <p:cNvSpPr>
            <a:spLocks noGrp="1"/>
          </p:cNvSpPr>
          <p:nvPr>
            <p:ph type="body" idx="1"/>
          </p:nvPr>
        </p:nvSpPr>
        <p:spPr>
          <a:xfrm>
            <a:off x="289367" y="3117850"/>
            <a:ext cx="5965383" cy="4964113"/>
          </a:xfrm>
        </p:spPr>
        <p:txBody>
          <a:bodyPr/>
          <a:lstStyle/>
          <a:p>
            <a:pPr marL="285750" indent="-285750">
              <a:buFont typeface="Arial" panose="020B0604020202020204" pitchFamily="34" charset="0"/>
              <a:buChar char="•"/>
            </a:pPr>
            <a:r>
              <a:rPr lang="en-US" sz="1600" dirty="0" smtClean="0"/>
              <a:t>Thanks for the opportunity to address this group, as we prepare to visit with our elected officials tomorrow.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Let me start with saying, I am not the smartest or best read person in the room.  Whatever I have to offer that proves useful comes from 37 years of thinking, writing, and teaching about the role of labor unions and how to make them stronger.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This presentation is a variation on what I teach in the much longer “how to effectively talk union” class.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We have our 1 day promoting the General Welfare conference coming up on Saturday, March 11.  The flyers are in your folders.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a:t>
            </a:fld>
            <a:endParaRPr lang="en-US" dirty="0"/>
          </a:p>
        </p:txBody>
      </p:sp>
    </p:spTree>
    <p:extLst>
      <p:ext uri="{BB962C8B-B14F-4D97-AF65-F5344CB8AC3E}">
        <p14:creationId xmlns:p14="http://schemas.microsoft.com/office/powerpoint/2010/main" val="817091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6669" y="29648"/>
            <a:ext cx="4156075" cy="3117850"/>
          </a:xfrm>
        </p:spPr>
      </p:sp>
      <p:sp>
        <p:nvSpPr>
          <p:cNvPr id="3" name="Notes Placeholder 2"/>
          <p:cNvSpPr>
            <a:spLocks noGrp="1"/>
          </p:cNvSpPr>
          <p:nvPr>
            <p:ph type="body" idx="1"/>
          </p:nvPr>
        </p:nvSpPr>
        <p:spPr>
          <a:xfrm>
            <a:off x="259493" y="3147498"/>
            <a:ext cx="5995258" cy="4934465"/>
          </a:xfrm>
        </p:spPr>
        <p:txBody>
          <a:bodyPr/>
          <a:lstStyle/>
          <a:p>
            <a:pPr marL="285750" indent="-285750">
              <a:buFont typeface="Arial" panose="020B0604020202020204" pitchFamily="34" charset="0"/>
              <a:buChar char="•"/>
            </a:pPr>
            <a:r>
              <a:rPr lang="en-US" sz="1600" dirty="0" smtClean="0"/>
              <a:t>In conservative Nebraska, the need to present a message that “persuadables” from all political parties can “hear” is an essential skill.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2</a:t>
            </a:fld>
            <a:endParaRPr lang="en-US" dirty="0"/>
          </a:p>
        </p:txBody>
      </p:sp>
    </p:spTree>
    <p:extLst>
      <p:ext uri="{BB962C8B-B14F-4D97-AF65-F5344CB8AC3E}">
        <p14:creationId xmlns:p14="http://schemas.microsoft.com/office/powerpoint/2010/main" val="1699676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7938"/>
            <a:ext cx="4156075" cy="3117851"/>
          </a:xfrm>
        </p:spPr>
      </p:sp>
      <p:sp>
        <p:nvSpPr>
          <p:cNvPr id="3" name="Notes Placeholder 2"/>
          <p:cNvSpPr>
            <a:spLocks noGrp="1"/>
          </p:cNvSpPr>
          <p:nvPr>
            <p:ph type="body" idx="1"/>
          </p:nvPr>
        </p:nvSpPr>
        <p:spPr>
          <a:xfrm>
            <a:off x="123569" y="3110428"/>
            <a:ext cx="6131182" cy="4971535"/>
          </a:xfrm>
        </p:spPr>
        <p:txBody>
          <a:bodyPr/>
          <a:lstStyle/>
          <a:p>
            <a:pPr marL="285750" indent="-285750">
              <a:buFont typeface="Arial" panose="020B0604020202020204" pitchFamily="34" charset="0"/>
              <a:buChar char="•"/>
            </a:pPr>
            <a:r>
              <a:rPr lang="en-US" sz="1600" dirty="0" smtClean="0"/>
              <a:t>We need to win hearts and minds rather than discussions or debates.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That calls for a different skill set than we normally practice in meeting with those not on the “union” bandwagon.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 first quote is from Dale Carnegie.  In my experience, it is an important observation.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 second quote is one that, in my experience, works well in Nebraska.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We’ll talk some more about it later in the presentation.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3</a:t>
            </a:fld>
            <a:endParaRPr lang="en-US" dirty="0"/>
          </a:p>
        </p:txBody>
      </p:sp>
    </p:spTree>
    <p:extLst>
      <p:ext uri="{BB962C8B-B14F-4D97-AF65-F5344CB8AC3E}">
        <p14:creationId xmlns:p14="http://schemas.microsoft.com/office/powerpoint/2010/main" val="165361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6999" y="0"/>
            <a:ext cx="4156075" cy="3117850"/>
          </a:xfrm>
        </p:spPr>
      </p:sp>
      <p:sp>
        <p:nvSpPr>
          <p:cNvPr id="3" name="Notes Placeholder 2"/>
          <p:cNvSpPr>
            <a:spLocks noGrp="1"/>
          </p:cNvSpPr>
          <p:nvPr>
            <p:ph type="body" idx="1"/>
          </p:nvPr>
        </p:nvSpPr>
        <p:spPr>
          <a:xfrm>
            <a:off x="219919" y="3117850"/>
            <a:ext cx="6728569" cy="5945127"/>
          </a:xfrm>
        </p:spPr>
        <p:txBody>
          <a:bodyPr/>
          <a:lstStyle/>
          <a:p>
            <a:pPr marL="285750" indent="-285750">
              <a:buFont typeface="Arial" panose="020B0604020202020204" pitchFamily="34" charset="0"/>
              <a:buChar char="•"/>
            </a:pPr>
            <a:r>
              <a:rPr lang="en-US" sz="1600" dirty="0" smtClean="0"/>
              <a:t>Everyone in this room is, by definition, a difference maker…a change agent if you will.  I want you to be the most effective change agent possible.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It’s inevitable that we will have discussions about labor unions and politics with our members, family, friends and acquaintances.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It is probable that you and those you talk to are on different pages when it comes to talking unions and politics.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You may have experienced this scenario or something similar in the past.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Raise your hand if this is familiar territory! </a:t>
            </a:r>
          </a:p>
          <a:p>
            <a:endParaRPr lang="en-US" sz="1600" dirty="0"/>
          </a:p>
          <a:p>
            <a:pPr marL="285750" indent="-285750">
              <a:buFont typeface="Arial" panose="020B0604020202020204" pitchFamily="34" charset="0"/>
              <a:buChar char="•"/>
            </a:pPr>
            <a:r>
              <a:rPr lang="en-US" sz="1600" dirty="0" smtClean="0"/>
              <a:t>WHAT ARE SOME OF THE WAYS YOU HAVE RESPONDED TO SIMILAR SCENARIOS IN THE PAST?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4</a:t>
            </a:fld>
            <a:endParaRPr lang="en-US" dirty="0"/>
          </a:p>
        </p:txBody>
      </p:sp>
    </p:spTree>
    <p:extLst>
      <p:ext uri="{BB962C8B-B14F-4D97-AF65-F5344CB8AC3E}">
        <p14:creationId xmlns:p14="http://schemas.microsoft.com/office/powerpoint/2010/main" val="4294760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0"/>
            <a:ext cx="4156075" cy="3117850"/>
          </a:xfrm>
        </p:spPr>
      </p:sp>
      <p:sp>
        <p:nvSpPr>
          <p:cNvPr id="3" name="Notes Placeholder 2"/>
          <p:cNvSpPr>
            <a:spLocks noGrp="1"/>
          </p:cNvSpPr>
          <p:nvPr>
            <p:ph type="body" idx="1"/>
          </p:nvPr>
        </p:nvSpPr>
        <p:spPr>
          <a:xfrm>
            <a:off x="324091" y="3117850"/>
            <a:ext cx="6539696" cy="5910403"/>
          </a:xfrm>
        </p:spPr>
        <p:txBody>
          <a:bodyPr/>
          <a:lstStyle/>
          <a:p>
            <a:pPr marL="285750" indent="-285750">
              <a:buFont typeface="Arial" panose="020B0604020202020204" pitchFamily="34" charset="0"/>
              <a:buChar char="•"/>
            </a:pPr>
            <a:r>
              <a:rPr lang="en-US" sz="1600" dirty="0" smtClean="0"/>
              <a:t>People caught up in the “TOO BIG” frame for government, typically fail to think about the role that government plays in making our society work.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This slide is meant to establish that there is an important role for government to play.  It is like a baseline reading on the things we sometimes forget.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5</a:t>
            </a:fld>
            <a:endParaRPr lang="en-US" dirty="0"/>
          </a:p>
        </p:txBody>
      </p:sp>
    </p:spTree>
    <p:extLst>
      <p:ext uri="{BB962C8B-B14F-4D97-AF65-F5344CB8AC3E}">
        <p14:creationId xmlns:p14="http://schemas.microsoft.com/office/powerpoint/2010/main" val="3974347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6669" y="0"/>
            <a:ext cx="4156075" cy="3117850"/>
          </a:xfrm>
        </p:spPr>
      </p:sp>
      <p:sp>
        <p:nvSpPr>
          <p:cNvPr id="3" name="Notes Placeholder 2"/>
          <p:cNvSpPr>
            <a:spLocks noGrp="1"/>
          </p:cNvSpPr>
          <p:nvPr>
            <p:ph type="body" idx="1"/>
          </p:nvPr>
        </p:nvSpPr>
        <p:spPr>
          <a:xfrm>
            <a:off x="138896" y="3117850"/>
            <a:ext cx="6809591" cy="5956702"/>
          </a:xfrm>
        </p:spPr>
        <p:txBody>
          <a:bodyPr/>
          <a:lstStyle/>
          <a:p>
            <a:pPr marL="285750" indent="-285750">
              <a:buFont typeface="Arial" panose="020B0604020202020204" pitchFamily="34" charset="0"/>
              <a:buChar char="•"/>
            </a:pPr>
            <a:r>
              <a:rPr lang="en-US" sz="1600" dirty="0" smtClean="0"/>
              <a:t>This quote is from President Reagan’s first inaugural address.  It has been taken as an article of faith by conservatives ever since.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In any message frame, the framer will intentionally include ONLY  the information they want the audience to hear.  That means they will intentionally exclude any information they don’t think is  helpful to making their point.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This frame intentionally ignores all that government does on a daily basis to keep our society functioning.  None of the stuff on the earlier slide is here.  Reagan wanted his listeners/readers/viewers to only focus on government as a stumbling block…</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6</a:t>
            </a:fld>
            <a:endParaRPr lang="en-US" dirty="0"/>
          </a:p>
        </p:txBody>
      </p:sp>
    </p:spTree>
    <p:extLst>
      <p:ext uri="{BB962C8B-B14F-4D97-AF65-F5344CB8AC3E}">
        <p14:creationId xmlns:p14="http://schemas.microsoft.com/office/powerpoint/2010/main" val="2561940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6999" y="0"/>
            <a:ext cx="4156075" cy="3117850"/>
          </a:xfrm>
        </p:spPr>
      </p:sp>
      <p:sp>
        <p:nvSpPr>
          <p:cNvPr id="3" name="Notes Placeholder 2"/>
          <p:cNvSpPr>
            <a:spLocks noGrp="1"/>
          </p:cNvSpPr>
          <p:nvPr>
            <p:ph type="body" idx="1"/>
          </p:nvPr>
        </p:nvSpPr>
        <p:spPr>
          <a:xfrm>
            <a:off x="162046" y="3117850"/>
            <a:ext cx="6786441" cy="5794656"/>
          </a:xfrm>
        </p:spPr>
        <p:txBody>
          <a:bodyPr/>
          <a:lstStyle/>
          <a:p>
            <a:pPr marL="285750" indent="-285750">
              <a:buFont typeface="Arial" panose="020B0604020202020204" pitchFamily="34" charset="0"/>
              <a:buChar char="•"/>
            </a:pPr>
            <a:r>
              <a:rPr lang="en-US" sz="1600" dirty="0" smtClean="0"/>
              <a:t>Often we encounter message frames that are harmful to a full and fair discussion of the role of government in our everyday lives.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It is important to understand that in these situations, we are playing “defense.”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Too few of us understand what we need to do to maximize our chances of having our thought being heard.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 </a:t>
            </a:r>
            <a:r>
              <a:rPr lang="en-US" sz="1600" b="1" dirty="0" smtClean="0"/>
              <a:t>first</a:t>
            </a:r>
            <a:r>
              <a:rPr lang="en-US" sz="1600" dirty="0" smtClean="0"/>
              <a:t> lesson is to AVOID repeating the frame with which you don’t agree.  Repetition even with a “NOT” in front of it, drives the frame you oppose deeper into the listener’s brain.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 </a:t>
            </a:r>
            <a:r>
              <a:rPr lang="en-US" sz="1600" b="1" dirty="0" smtClean="0"/>
              <a:t>second</a:t>
            </a:r>
            <a:r>
              <a:rPr lang="en-US" sz="1600" dirty="0" smtClean="0"/>
              <a:t> thing is to build a “values bridge” to the person(s) you are dialoguing.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 </a:t>
            </a:r>
            <a:r>
              <a:rPr lang="en-US" sz="1600" b="1" dirty="0" smtClean="0"/>
              <a:t>third</a:t>
            </a:r>
            <a:r>
              <a:rPr lang="en-US" sz="1600" dirty="0" smtClean="0"/>
              <a:t> is to start with the basics of why government exists…to do for us that which we cannot do ourselves or do well by ourselves.  </a:t>
            </a:r>
          </a:p>
          <a:p>
            <a:pPr marL="742950" lvl="1" indent="-285750">
              <a:buFont typeface="Arial" panose="020B0604020202020204" pitchFamily="34" charset="0"/>
              <a:buChar char="•"/>
            </a:pPr>
            <a:r>
              <a:rPr lang="en-US" sz="1600" dirty="0" smtClean="0"/>
              <a:t>You can give examples of things like mentioned in an earlier slide.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7</a:t>
            </a:fld>
            <a:endParaRPr lang="en-US" dirty="0"/>
          </a:p>
        </p:txBody>
      </p:sp>
    </p:spTree>
    <p:extLst>
      <p:ext uri="{BB962C8B-B14F-4D97-AF65-F5344CB8AC3E}">
        <p14:creationId xmlns:p14="http://schemas.microsoft.com/office/powerpoint/2010/main" val="1599823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7463" y="-14288"/>
            <a:ext cx="4156075" cy="3117851"/>
          </a:xfrm>
        </p:spPr>
      </p:sp>
      <p:sp>
        <p:nvSpPr>
          <p:cNvPr id="3" name="Notes Placeholder 2"/>
          <p:cNvSpPr>
            <a:spLocks noGrp="1"/>
          </p:cNvSpPr>
          <p:nvPr>
            <p:ph type="body" idx="1"/>
          </p:nvPr>
        </p:nvSpPr>
        <p:spPr>
          <a:xfrm>
            <a:off x="185195" y="3102919"/>
            <a:ext cx="6667018" cy="6133155"/>
          </a:xfrm>
        </p:spPr>
        <p:txBody>
          <a:bodyPr/>
          <a:lstStyle/>
          <a:p>
            <a:pPr marL="285750" indent="-285750">
              <a:buFont typeface="Arial" panose="020B0604020202020204" pitchFamily="34" charset="0"/>
              <a:buChar char="•"/>
            </a:pPr>
            <a:r>
              <a:rPr lang="en-US" sz="1600" dirty="0" smtClean="0"/>
              <a:t>Archie Bunker, a TV character of decades ago, was a blue collar conservative in a family with more progressive values. </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600" dirty="0" smtClean="0"/>
              <a:t>He disliked his son-in-law, whom he named “Meathead.”  </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600" dirty="0" smtClean="0"/>
              <a:t>When they would disagree over a matter of public policy, Meathead went straight to the facts to prove his point.  He was NEVER successful in convincing Archie the first go around.  </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600" dirty="0" smtClean="0"/>
              <a:t>In fact, Archie would say “My mind is made up!  Don’t confuse me with the facts.” </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600" dirty="0" smtClean="0"/>
              <a:t>Archie’s mind acted as a filter.  It screened out information that was inconsistent with his deeply held beliefs.  That is how ALL our minds work. </a:t>
            </a:r>
          </a:p>
          <a:p>
            <a:pPr marL="285750" indent="-285750">
              <a:buFont typeface="Arial" panose="020B0604020202020204" pitchFamily="34" charset="0"/>
              <a:buChar char="•"/>
            </a:pPr>
            <a:endParaRPr lang="en-US" sz="800" dirty="0"/>
          </a:p>
        </p:txBody>
      </p:sp>
      <p:sp>
        <p:nvSpPr>
          <p:cNvPr id="4" name="Slide Number Placeholder 3"/>
          <p:cNvSpPr>
            <a:spLocks noGrp="1"/>
          </p:cNvSpPr>
          <p:nvPr>
            <p:ph type="sldNum" sz="quarter" idx="10"/>
          </p:nvPr>
        </p:nvSpPr>
        <p:spPr/>
        <p:txBody>
          <a:bodyPr/>
          <a:lstStyle/>
          <a:p>
            <a:fld id="{00FA8F3B-F67D-4CC2-A7A2-E7A91D8E9224}" type="slidenum">
              <a:rPr lang="en-US" smtClean="0"/>
              <a:t>8</a:t>
            </a:fld>
            <a:endParaRPr lang="en-US" dirty="0"/>
          </a:p>
        </p:txBody>
      </p:sp>
    </p:spTree>
    <p:extLst>
      <p:ext uri="{BB962C8B-B14F-4D97-AF65-F5344CB8AC3E}">
        <p14:creationId xmlns:p14="http://schemas.microsoft.com/office/powerpoint/2010/main" val="1124980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6999" y="0"/>
            <a:ext cx="4156075" cy="3117850"/>
          </a:xfrm>
        </p:spPr>
      </p:sp>
      <p:sp>
        <p:nvSpPr>
          <p:cNvPr id="3" name="Notes Placeholder 2"/>
          <p:cNvSpPr>
            <a:spLocks noGrp="1"/>
          </p:cNvSpPr>
          <p:nvPr>
            <p:ph type="body" idx="1"/>
          </p:nvPr>
        </p:nvSpPr>
        <p:spPr>
          <a:xfrm>
            <a:off x="219919" y="3252486"/>
            <a:ext cx="6728569" cy="5706319"/>
          </a:xfrm>
        </p:spPr>
        <p:txBody>
          <a:bodyPr/>
          <a:lstStyle/>
          <a:p>
            <a:pPr marL="285750" indent="-285750">
              <a:buFont typeface="Arial" panose="020B0604020202020204" pitchFamily="34" charset="0"/>
              <a:buChar char="•"/>
            </a:pPr>
            <a:r>
              <a:rPr lang="en-US" sz="1600" dirty="0" smtClean="0"/>
              <a:t>It is interesting that when you and your audience share some beliefs, and as a result appreciate that you have something in common…there is an increased chance that you will be able to “hear” one another’s point of view.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In Nebraska, </a:t>
            </a:r>
            <a:r>
              <a:rPr lang="en-US" sz="1600" dirty="0" err="1" smtClean="0"/>
              <a:t>CornHusker</a:t>
            </a:r>
            <a:r>
              <a:rPr lang="en-US" sz="1600" dirty="0" smtClean="0"/>
              <a:t> fans can talk politics, may disagree, but still hear one another out.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Union sisters and brothers likewise can do the same thing.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But in each instance it’s ALWAYS a good idea to just review that the “values bridge” is in place.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9</a:t>
            </a:fld>
            <a:endParaRPr lang="en-US" dirty="0"/>
          </a:p>
        </p:txBody>
      </p:sp>
    </p:spTree>
    <p:extLst>
      <p:ext uri="{BB962C8B-B14F-4D97-AF65-F5344CB8AC3E}">
        <p14:creationId xmlns:p14="http://schemas.microsoft.com/office/powerpoint/2010/main" val="1223211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6999" y="19794"/>
            <a:ext cx="4156075" cy="3117850"/>
          </a:xfrm>
        </p:spPr>
      </p:sp>
      <p:sp>
        <p:nvSpPr>
          <p:cNvPr id="3" name="Notes Placeholder 2"/>
          <p:cNvSpPr>
            <a:spLocks noGrp="1"/>
          </p:cNvSpPr>
          <p:nvPr>
            <p:ph type="body" idx="1"/>
          </p:nvPr>
        </p:nvSpPr>
        <p:spPr>
          <a:xfrm>
            <a:off x="127322" y="3137644"/>
            <a:ext cx="6821165" cy="5716989"/>
          </a:xfrm>
        </p:spPr>
        <p:txBody>
          <a:bodyPr/>
          <a:lstStyle/>
          <a:p>
            <a:pPr marL="285750" indent="-285750">
              <a:buFont typeface="Arial" panose="020B0604020202020204" pitchFamily="34" charset="0"/>
              <a:buChar char="•"/>
            </a:pPr>
            <a:r>
              <a:rPr lang="en-US" sz="1600" dirty="0" smtClean="0"/>
              <a:t>Tomorrow, you will be visiting with your State Senator.  She/he needs to understand that you care about the state and the well-being of those who reside here.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 find it useful to start with creating a “values bridge” that relates to the story we are told about our nation’s founding.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Why?  Because it is one of the earliest stories that ties morality to government.  Tapping into it, shows you are wanting to live our founding values.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That puts you and your State Senator on the “same page” and let’s your particular point of view to be heard.  Remember the Dale Carnegie quote from an earlier slide.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A side benefit is that you are providing a “message frame” that the state senator can use if they have to explain their vote to the “folks back home.”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10</a:t>
            </a:fld>
            <a:endParaRPr lang="en-US" dirty="0"/>
          </a:p>
        </p:txBody>
      </p:sp>
    </p:spTree>
    <p:extLst>
      <p:ext uri="{BB962C8B-B14F-4D97-AF65-F5344CB8AC3E}">
        <p14:creationId xmlns:p14="http://schemas.microsoft.com/office/powerpoint/2010/main" val="1404121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6999" y="8219"/>
            <a:ext cx="4156075" cy="3117850"/>
          </a:xfrm>
        </p:spPr>
      </p:sp>
      <p:sp>
        <p:nvSpPr>
          <p:cNvPr id="3" name="Notes Placeholder 2"/>
          <p:cNvSpPr>
            <a:spLocks noGrp="1"/>
          </p:cNvSpPr>
          <p:nvPr>
            <p:ph type="body" idx="1"/>
          </p:nvPr>
        </p:nvSpPr>
        <p:spPr>
          <a:xfrm>
            <a:off x="196770" y="3126069"/>
            <a:ext cx="6751717" cy="6110005"/>
          </a:xfrm>
        </p:spPr>
        <p:txBody>
          <a:bodyPr/>
          <a:lstStyle/>
          <a:p>
            <a:pPr marL="285750" indent="-285750">
              <a:buFont typeface="Arial" panose="020B0604020202020204" pitchFamily="34" charset="0"/>
              <a:buChar char="•"/>
            </a:pPr>
            <a:r>
              <a:rPr lang="en-US" sz="1600" dirty="0" smtClean="0"/>
              <a:t>Never rebut a frame that you disagree with, by repeating that frame!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Neurons that fire together, wire together.  The more often they fire together the deeper and stronger the connections become.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Repeating a negative frame, because of the way our minds work, merely deepens the negative frame in the heads of your audience.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We see this played out on Sunday morning news shows.  We hear the moderator ask a clear question and the politico avoid the question and go back to prepared talking points.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While that behavior may drive you CRAZY, it is a way to drive a politico’s talking points deep into the brains of those watching.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b="1" u="sng" dirty="0" smtClean="0"/>
              <a:t>Always</a:t>
            </a:r>
            <a:r>
              <a:rPr lang="en-US" sz="1600" dirty="0" smtClean="0"/>
              <a:t> reframe to rebut.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11</a:t>
            </a:fld>
            <a:endParaRPr lang="en-US" dirty="0"/>
          </a:p>
        </p:txBody>
      </p:sp>
    </p:spTree>
    <p:extLst>
      <p:ext uri="{BB962C8B-B14F-4D97-AF65-F5344CB8AC3E}">
        <p14:creationId xmlns:p14="http://schemas.microsoft.com/office/powerpoint/2010/main" val="1064697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6669" y="0"/>
            <a:ext cx="4156075" cy="3117850"/>
          </a:xfrm>
        </p:spPr>
      </p:sp>
      <p:sp>
        <p:nvSpPr>
          <p:cNvPr id="3" name="Notes Placeholder 2"/>
          <p:cNvSpPr>
            <a:spLocks noGrp="1"/>
          </p:cNvSpPr>
          <p:nvPr>
            <p:ph type="body" idx="1"/>
          </p:nvPr>
        </p:nvSpPr>
        <p:spPr>
          <a:xfrm>
            <a:off x="234778" y="3117850"/>
            <a:ext cx="6713709" cy="5654675"/>
          </a:xfrm>
        </p:spPr>
        <p:txBody>
          <a:bodyPr/>
          <a:lstStyle/>
          <a:p>
            <a:pPr marL="285750" indent="-285750">
              <a:buFont typeface="Arial" panose="020B0604020202020204" pitchFamily="34" charset="0"/>
              <a:buChar char="•"/>
            </a:pPr>
            <a:r>
              <a:rPr lang="en-US" sz="1600" dirty="0" smtClean="0"/>
              <a:t>Just some examples of statements that help build the values bridge when talking politics.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12</a:t>
            </a:fld>
            <a:endParaRPr lang="en-US" dirty="0"/>
          </a:p>
        </p:txBody>
      </p:sp>
    </p:spTree>
    <p:extLst>
      <p:ext uri="{BB962C8B-B14F-4D97-AF65-F5344CB8AC3E}">
        <p14:creationId xmlns:p14="http://schemas.microsoft.com/office/powerpoint/2010/main" val="3346034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4935"/>
            <a:ext cx="4156075" cy="3117850"/>
          </a:xfrm>
        </p:spPr>
      </p:sp>
      <p:sp>
        <p:nvSpPr>
          <p:cNvPr id="3" name="Notes Placeholder 2"/>
          <p:cNvSpPr>
            <a:spLocks noGrp="1"/>
          </p:cNvSpPr>
          <p:nvPr>
            <p:ph type="body" idx="1"/>
          </p:nvPr>
        </p:nvSpPr>
        <p:spPr>
          <a:xfrm>
            <a:off x="197709" y="3122786"/>
            <a:ext cx="6413156" cy="4959178"/>
          </a:xfrm>
        </p:spPr>
        <p:txBody>
          <a:bodyPr/>
          <a:lstStyle/>
          <a:p>
            <a:pPr marL="285750" indent="-285750">
              <a:buFont typeface="Arial" panose="020B0604020202020204" pitchFamily="34" charset="0"/>
              <a:buChar char="•"/>
            </a:pPr>
            <a:r>
              <a:rPr lang="en-US" sz="1600" dirty="0" smtClean="0"/>
              <a:t>Quotes are useful tools for getting a message across.  When you quote a “famous” American, you are doing two things.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First, you are saying, in essence, that you are NOT alone in your opinion.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And second, you are adding a level of importance to your point of view.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13</a:t>
            </a:fld>
            <a:endParaRPr lang="en-US" dirty="0"/>
          </a:p>
        </p:txBody>
      </p:sp>
    </p:spTree>
    <p:extLst>
      <p:ext uri="{BB962C8B-B14F-4D97-AF65-F5344CB8AC3E}">
        <p14:creationId xmlns:p14="http://schemas.microsoft.com/office/powerpoint/2010/main" val="2558359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6999" y="0"/>
            <a:ext cx="4156075" cy="3117850"/>
          </a:xfrm>
        </p:spPr>
      </p:sp>
      <p:sp>
        <p:nvSpPr>
          <p:cNvPr id="3" name="Notes Placeholder 2"/>
          <p:cNvSpPr>
            <a:spLocks noGrp="1"/>
          </p:cNvSpPr>
          <p:nvPr>
            <p:ph type="body" idx="1"/>
          </p:nvPr>
        </p:nvSpPr>
        <p:spPr>
          <a:xfrm>
            <a:off x="284205" y="3117850"/>
            <a:ext cx="5970545" cy="4964113"/>
          </a:xfrm>
        </p:spPr>
        <p:txBody>
          <a:bodyPr/>
          <a:lstStyle/>
          <a:p>
            <a:pPr marL="285750" indent="-285750">
              <a:buFont typeface="Arial" panose="020B0604020202020204" pitchFamily="34" charset="0"/>
              <a:buChar char="•"/>
            </a:pPr>
            <a:r>
              <a:rPr lang="en-US" sz="1600" dirty="0" smtClean="0"/>
              <a:t>All thought is physical. </a:t>
            </a:r>
          </a:p>
          <a:p>
            <a:pPr marL="285750" indent="-285750">
              <a:buFont typeface="Arial" panose="020B0604020202020204" pitchFamily="34" charset="0"/>
              <a:buChar char="•"/>
            </a:pPr>
            <a:r>
              <a:rPr lang="en-US" sz="1600" dirty="0" smtClean="0"/>
              <a:t>Neurons that fire together, wire together.  </a:t>
            </a:r>
          </a:p>
          <a:p>
            <a:pPr marL="285750" indent="-285750">
              <a:buFont typeface="Arial" panose="020B0604020202020204" pitchFamily="34" charset="0"/>
              <a:buChar char="•"/>
            </a:pPr>
            <a:r>
              <a:rPr lang="en-US" sz="1600" dirty="0" smtClean="0"/>
              <a:t>The more often they fire, the deeper and stronger the connections become.  </a:t>
            </a:r>
          </a:p>
          <a:p>
            <a:pPr marL="285750" indent="-285750">
              <a:buFont typeface="Arial" panose="020B0604020202020204" pitchFamily="34" charset="0"/>
              <a:buChar char="•"/>
            </a:pPr>
            <a:r>
              <a:rPr lang="en-US" sz="1600" dirty="0" smtClean="0"/>
              <a:t>Message that are repeated often, become part of our consciousness.  </a:t>
            </a:r>
          </a:p>
          <a:p>
            <a:pPr marL="285750" indent="-285750">
              <a:buFont typeface="Arial" panose="020B0604020202020204" pitchFamily="34" charset="0"/>
              <a:buChar char="•"/>
            </a:pPr>
            <a:r>
              <a:rPr lang="en-US" sz="1600" dirty="0" smtClean="0"/>
              <a:t>The conservatives have repeated over the decades that their worldview with respect to government revolves around less taxes, fewer regulations, greater individual freedom and their version of family values.  </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This sentence reframes the role of government.   </a:t>
            </a:r>
            <a:endParaRPr lang="en-US" sz="1600" dirty="0"/>
          </a:p>
          <a:p>
            <a:pPr marL="285750" indent="-285750">
              <a:buFont typeface="Arial" panose="020B0604020202020204" pitchFamily="34" charset="0"/>
              <a:buChar char="•"/>
            </a:pPr>
            <a:r>
              <a:rPr lang="en-US" sz="1600" dirty="0" smtClean="0"/>
              <a:t>This sentence needs, IMO, to be repeated as part of a values bridge EVERY time you talk about the proper role of government in our everyday lives.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14</a:t>
            </a:fld>
            <a:endParaRPr lang="en-US" dirty="0"/>
          </a:p>
        </p:txBody>
      </p:sp>
    </p:spTree>
    <p:extLst>
      <p:ext uri="{BB962C8B-B14F-4D97-AF65-F5344CB8AC3E}">
        <p14:creationId xmlns:p14="http://schemas.microsoft.com/office/powerpoint/2010/main" val="1292595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6999" y="0"/>
            <a:ext cx="4156075" cy="3117850"/>
          </a:xfrm>
        </p:spPr>
      </p:sp>
      <p:sp>
        <p:nvSpPr>
          <p:cNvPr id="3" name="Notes Placeholder 2"/>
          <p:cNvSpPr>
            <a:spLocks noGrp="1"/>
          </p:cNvSpPr>
          <p:nvPr>
            <p:ph type="body" idx="1"/>
          </p:nvPr>
        </p:nvSpPr>
        <p:spPr>
          <a:xfrm>
            <a:off x="160639" y="3117850"/>
            <a:ext cx="6094112" cy="4964113"/>
          </a:xfrm>
        </p:spPr>
        <p:txBody>
          <a:bodyPr/>
          <a:lstStyle/>
          <a:p>
            <a:pPr marL="285750" indent="-285750">
              <a:buFont typeface="Arial" panose="020B0604020202020204" pitchFamily="34" charset="0"/>
              <a:buChar char="•"/>
            </a:pPr>
            <a:r>
              <a:rPr lang="en-US" sz="1600" dirty="0" smtClean="0"/>
              <a:t>When I use the word “moral,” I am meaning “right vs. wrong” rather than any particular moral credo.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15</a:t>
            </a:fld>
            <a:endParaRPr lang="en-US" dirty="0"/>
          </a:p>
        </p:txBody>
      </p:sp>
    </p:spTree>
    <p:extLst>
      <p:ext uri="{BB962C8B-B14F-4D97-AF65-F5344CB8AC3E}">
        <p14:creationId xmlns:p14="http://schemas.microsoft.com/office/powerpoint/2010/main" val="3755086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6669" y="0"/>
            <a:ext cx="4156075" cy="3117850"/>
          </a:xfrm>
        </p:spPr>
      </p:sp>
      <p:sp>
        <p:nvSpPr>
          <p:cNvPr id="3" name="Notes Placeholder 2"/>
          <p:cNvSpPr>
            <a:spLocks noGrp="1"/>
          </p:cNvSpPr>
          <p:nvPr>
            <p:ph type="body" idx="1"/>
          </p:nvPr>
        </p:nvSpPr>
        <p:spPr>
          <a:xfrm>
            <a:off x="457201" y="3117850"/>
            <a:ext cx="5797550" cy="4964113"/>
          </a:xfrm>
        </p:spPr>
        <p:txBody>
          <a:bodyPr/>
          <a:lstStyle/>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16</a:t>
            </a:fld>
            <a:endParaRPr lang="en-US" dirty="0"/>
          </a:p>
        </p:txBody>
      </p:sp>
    </p:spTree>
    <p:extLst>
      <p:ext uri="{BB962C8B-B14F-4D97-AF65-F5344CB8AC3E}">
        <p14:creationId xmlns:p14="http://schemas.microsoft.com/office/powerpoint/2010/main" val="3893174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30163"/>
            <a:ext cx="4572000" cy="3429000"/>
          </a:xfrm>
        </p:spPr>
      </p:sp>
      <p:sp>
        <p:nvSpPr>
          <p:cNvPr id="3" name="Notes Placeholder 2"/>
          <p:cNvSpPr>
            <a:spLocks noGrp="1"/>
          </p:cNvSpPr>
          <p:nvPr>
            <p:ph type="body" idx="1"/>
          </p:nvPr>
        </p:nvSpPr>
        <p:spPr>
          <a:xfrm>
            <a:off x="228600" y="3581400"/>
            <a:ext cx="6629400" cy="5334000"/>
          </a:xfrm>
        </p:spPr>
        <p:txBody>
          <a:bodyPr/>
          <a:lstStyle/>
          <a:p>
            <a:pPr marL="285750" indent="-285750">
              <a:buFont typeface="Arial" pitchFamily="34" charset="0"/>
              <a:buChar char="•"/>
            </a:pPr>
            <a:r>
              <a:rPr lang="en-US" sz="1600" dirty="0" smtClean="0"/>
              <a:t>When a greed-driven</a:t>
            </a:r>
            <a:r>
              <a:rPr lang="en-US" sz="1600" baseline="0" dirty="0" smtClean="0"/>
              <a:t> economy dedicated to the maximization of short term profits offers goods or services that endanger the public, government has a legitimate role to act as referee and protect the public. </a:t>
            </a:r>
          </a:p>
          <a:p>
            <a:pPr marL="285750" indent="-285750">
              <a:buFont typeface="Arial" pitchFamily="34" charset="0"/>
              <a:buChar char="•"/>
            </a:pPr>
            <a:endParaRPr lang="en-US" sz="1600" dirty="0"/>
          </a:p>
          <a:p>
            <a:pPr marL="285750" indent="-285750">
              <a:buFont typeface="Arial" pitchFamily="34" charset="0"/>
              <a:buChar char="•"/>
            </a:pPr>
            <a:endParaRPr lang="en-US" sz="1600" dirty="0"/>
          </a:p>
          <a:p>
            <a:pPr marL="285750" indent="-285750">
              <a:buFont typeface="Arial" pitchFamily="34" charset="0"/>
              <a:buChar char="•"/>
            </a:pPr>
            <a:endParaRPr lang="en-US" sz="1600" dirty="0"/>
          </a:p>
        </p:txBody>
      </p:sp>
      <p:sp>
        <p:nvSpPr>
          <p:cNvPr id="4" name="Slide Number Placeholder 3"/>
          <p:cNvSpPr>
            <a:spLocks noGrp="1"/>
          </p:cNvSpPr>
          <p:nvPr>
            <p:ph type="sldNum" sz="quarter" idx="10"/>
          </p:nvPr>
        </p:nvSpPr>
        <p:spPr/>
        <p:txBody>
          <a:bodyPr/>
          <a:lstStyle/>
          <a:p>
            <a:fld id="{6357FBEA-C1D6-46CE-8E0B-E8DE2E912770}" type="slidenum">
              <a:rPr lang="en-US" smtClean="0"/>
              <a:t>17</a:t>
            </a:fld>
            <a:endParaRPr lang="en-US" dirty="0"/>
          </a:p>
        </p:txBody>
      </p:sp>
    </p:spTree>
    <p:extLst>
      <p:ext uri="{BB962C8B-B14F-4D97-AF65-F5344CB8AC3E}">
        <p14:creationId xmlns:p14="http://schemas.microsoft.com/office/powerpoint/2010/main" val="2881833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58950" y="9525"/>
            <a:ext cx="3340100" cy="2505075"/>
          </a:xfrm>
        </p:spPr>
      </p:sp>
      <p:sp>
        <p:nvSpPr>
          <p:cNvPr id="3" name="Notes Placeholder 2"/>
          <p:cNvSpPr>
            <a:spLocks noGrp="1"/>
          </p:cNvSpPr>
          <p:nvPr>
            <p:ph type="body" idx="1"/>
          </p:nvPr>
        </p:nvSpPr>
        <p:spPr>
          <a:xfrm>
            <a:off x="0" y="2747513"/>
            <a:ext cx="6858000" cy="6400800"/>
          </a:xfrm>
        </p:spPr>
        <p:txBody>
          <a:bodyPr/>
          <a:lstStyle/>
          <a:p>
            <a:pPr marL="285750" indent="-285750">
              <a:buFont typeface="Arial" pitchFamily="34" charset="0"/>
              <a:buChar char="•"/>
            </a:pPr>
            <a:r>
              <a:rPr lang="en-US" sz="1600" dirty="0" smtClean="0"/>
              <a:t>Infrastructure includes (bridges, roads, public buildings, water and sewer systems); </a:t>
            </a:r>
          </a:p>
          <a:p>
            <a:pPr marL="285750" indent="-285750">
              <a:buFont typeface="Arial" pitchFamily="34" charset="0"/>
              <a:buChar char="•"/>
            </a:pPr>
            <a:endParaRPr lang="en-US" sz="1600" dirty="0" smtClean="0"/>
          </a:p>
          <a:p>
            <a:r>
              <a:rPr lang="en-US" sz="1600" dirty="0"/>
              <a:t>“There is nobody in this country who got rich on his own — nobody.  You built a factory out there? Good for you. But I want to be clear. You moved your goods to market on the roads the rest of us paid for. You hired workers the rest of us paid to educate. You were safe in your factory because of police-forces and fire-forces that the rest of us paid for. You didn’t have to worry that marauding bands would come and seize everything at your factory — and hire someone to protect against this — because of the work the rest of us did.</a:t>
            </a:r>
          </a:p>
          <a:p>
            <a:r>
              <a:rPr lang="en-US" sz="1600" dirty="0"/>
              <a:t>“There is nobody in this country who got rich on his own.  Nobody.  You build a factor out there – good for you! </a:t>
            </a:r>
          </a:p>
          <a:p>
            <a:r>
              <a:rPr lang="en-US" sz="1600" dirty="0"/>
              <a:t> </a:t>
            </a:r>
          </a:p>
          <a:p>
            <a:r>
              <a:rPr lang="en-US" sz="1600" dirty="0"/>
              <a:t>But I want to be clear.  You moved your goods to market on the roads the rest of us paid for.  You hired workers the rest of us paid to educate.  You were safe in your factory because of police forces and fire forces that the rest of us paid for.  You didn’t have to worry that marauding bands would come and seize everything at your factory and hire someone to protect against this, because of the work the rest of us did.  Now look, you built a factory and it turned into something terrific, or a great idea. God bless — keep a big hunk of it. </a:t>
            </a:r>
          </a:p>
          <a:p>
            <a:r>
              <a:rPr lang="en-US" sz="1600" dirty="0"/>
              <a:t> </a:t>
            </a:r>
          </a:p>
          <a:p>
            <a:r>
              <a:rPr lang="en-US" sz="1600" dirty="0"/>
              <a:t>But part of the underlying social contract is, you take a hunk of that and pay forward for the next kid who comes along.”  </a:t>
            </a:r>
            <a:r>
              <a:rPr lang="en-US" sz="1600" i="1" dirty="0"/>
              <a:t>Elizabeth Warren, Harvard Law School professor and Democratic candidate for Senate in Massachusetts</a:t>
            </a:r>
            <a:endParaRPr lang="en-US" sz="1600" dirty="0"/>
          </a:p>
          <a:p>
            <a:pPr marL="285750" indent="-285750">
              <a:buFont typeface="Arial" pitchFamily="34" charset="0"/>
              <a:buChar char="•"/>
            </a:pPr>
            <a:endParaRPr lang="en-US" sz="1600" dirty="0" smtClean="0"/>
          </a:p>
        </p:txBody>
      </p:sp>
      <p:sp>
        <p:nvSpPr>
          <p:cNvPr id="4" name="Slide Number Placeholder 3"/>
          <p:cNvSpPr>
            <a:spLocks noGrp="1"/>
          </p:cNvSpPr>
          <p:nvPr>
            <p:ph type="sldNum" sz="quarter" idx="10"/>
          </p:nvPr>
        </p:nvSpPr>
        <p:spPr/>
        <p:txBody>
          <a:bodyPr/>
          <a:lstStyle/>
          <a:p>
            <a:fld id="{6357FBEA-C1D6-46CE-8E0B-E8DE2E912770}" type="slidenum">
              <a:rPr lang="en-US" smtClean="0"/>
              <a:t>18</a:t>
            </a:fld>
            <a:endParaRPr lang="en-US" dirty="0"/>
          </a:p>
        </p:txBody>
      </p:sp>
    </p:spTree>
    <p:extLst>
      <p:ext uri="{BB962C8B-B14F-4D97-AF65-F5344CB8AC3E}">
        <p14:creationId xmlns:p14="http://schemas.microsoft.com/office/powerpoint/2010/main" val="5761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17291"/>
            <a:ext cx="4156075" cy="3117850"/>
          </a:xfrm>
        </p:spPr>
      </p:sp>
      <p:sp>
        <p:nvSpPr>
          <p:cNvPr id="3" name="Notes Placeholder 2"/>
          <p:cNvSpPr>
            <a:spLocks noGrp="1"/>
          </p:cNvSpPr>
          <p:nvPr>
            <p:ph type="body" idx="1"/>
          </p:nvPr>
        </p:nvSpPr>
        <p:spPr>
          <a:xfrm>
            <a:off x="247135" y="3135142"/>
            <a:ext cx="6462584" cy="5774080"/>
          </a:xfrm>
        </p:spPr>
        <p:txBody>
          <a:bodyPr/>
          <a:lstStyle/>
          <a:p>
            <a:pPr marL="285750" indent="-285750">
              <a:buFont typeface="Arial" panose="020B0604020202020204" pitchFamily="34" charset="0"/>
              <a:buChar char="•"/>
            </a:pPr>
            <a:r>
              <a:rPr lang="en-US" sz="1600" dirty="0" smtClean="0"/>
              <a:t>This slide is meant to amuse us while pointing out an important contradiction.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Conservatives are continually</a:t>
            </a:r>
            <a:r>
              <a:rPr lang="en-US" sz="1600" baseline="0" dirty="0" smtClean="0"/>
              <a:t> worrying about “creeping socialism” when it comes to programs that help everyday wage earners.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baseline="0" dirty="0" smtClean="0"/>
              <a:t>They forget</a:t>
            </a:r>
            <a:r>
              <a:rPr lang="en-US" sz="1600" dirty="0" smtClean="0"/>
              <a:t> the purpose of government: to do for us that which we cannot do for ourselves…or to do well for ourselves.  </a:t>
            </a:r>
          </a:p>
          <a:p>
            <a:pPr marL="285750" indent="-285750">
              <a:buFont typeface="Arial" panose="020B0604020202020204" pitchFamily="34" charset="0"/>
              <a:buChar char="•"/>
            </a:pPr>
            <a:endParaRPr lang="en-US" sz="1600" baseline="0" dirty="0"/>
          </a:p>
          <a:p>
            <a:pPr marL="285750" indent="-285750">
              <a:buFont typeface="Arial" panose="020B0604020202020204" pitchFamily="34" charset="0"/>
              <a:buChar char="•"/>
            </a:pPr>
            <a:r>
              <a:rPr lang="en-US" sz="1600" dirty="0" smtClean="0"/>
              <a:t>Conservatives avoid labeling the military, police, and fire services this way.  Likewise they fail to label our criminal and civil courts or regulation of the stock market and copyright and patent protections that way.</a:t>
            </a:r>
            <a:endParaRPr lang="en-US" sz="1600" baseline="0" dirty="0" smtClean="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BTW, creating and properly maintaining an infrastructure is both a protection and empowerment function of good government.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19</a:t>
            </a:fld>
            <a:endParaRPr lang="en-US" dirty="0"/>
          </a:p>
        </p:txBody>
      </p:sp>
    </p:spTree>
    <p:extLst>
      <p:ext uri="{BB962C8B-B14F-4D97-AF65-F5344CB8AC3E}">
        <p14:creationId xmlns:p14="http://schemas.microsoft.com/office/powerpoint/2010/main" val="1698991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0"/>
            <a:ext cx="4156075" cy="3117850"/>
          </a:xfrm>
        </p:spPr>
      </p:sp>
      <p:sp>
        <p:nvSpPr>
          <p:cNvPr id="3" name="Notes Placeholder 2"/>
          <p:cNvSpPr>
            <a:spLocks noGrp="1"/>
          </p:cNvSpPr>
          <p:nvPr>
            <p:ph type="body" idx="1"/>
          </p:nvPr>
        </p:nvSpPr>
        <p:spPr>
          <a:xfrm>
            <a:off x="370703" y="3117850"/>
            <a:ext cx="5884047" cy="4964113"/>
          </a:xfrm>
        </p:spPr>
        <p:txBody>
          <a:bodyPr/>
          <a:lstStyle/>
          <a:p>
            <a:pPr marL="285750" indent="-285750">
              <a:buFont typeface="Arial" panose="020B0604020202020204" pitchFamily="34" charset="0"/>
              <a:buChar char="•"/>
            </a:pPr>
            <a:r>
              <a:rPr lang="en-US" sz="1600" dirty="0" smtClean="0"/>
              <a:t>Again, unions fulfill both a protection and empowerment function of good government and therefore deserve governmental endorsements.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“But it has so happened in all ages of the world, that some have labored, and others have, without labor, enjoyed a large portion of their fruits.  This is wrong and should not continue. To secure to each laborer the whole product of his labor, or as nearly as possible, is a most worthy object of any good government.” </a:t>
            </a:r>
            <a:r>
              <a:rPr lang="en-US" sz="1600" i="1" dirty="0"/>
              <a:t>(1847) Illinois Congressman Abraham Lincoln, later to become 16th President of the United States</a:t>
            </a:r>
            <a:endParaRPr lang="en-US" sz="1600" dirty="0"/>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20</a:t>
            </a:fld>
            <a:endParaRPr lang="en-US" dirty="0"/>
          </a:p>
        </p:txBody>
      </p:sp>
    </p:spTree>
    <p:extLst>
      <p:ext uri="{BB962C8B-B14F-4D97-AF65-F5344CB8AC3E}">
        <p14:creationId xmlns:p14="http://schemas.microsoft.com/office/powerpoint/2010/main" val="1058828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7463" y="41275"/>
            <a:ext cx="4156075" cy="3117850"/>
          </a:xfrm>
        </p:spPr>
      </p:sp>
      <p:sp>
        <p:nvSpPr>
          <p:cNvPr id="3" name="Notes Placeholder 2"/>
          <p:cNvSpPr>
            <a:spLocks noGrp="1"/>
          </p:cNvSpPr>
          <p:nvPr>
            <p:ph type="body" idx="1"/>
          </p:nvPr>
        </p:nvSpPr>
        <p:spPr>
          <a:xfrm>
            <a:off x="420131" y="3159856"/>
            <a:ext cx="5834620" cy="4922108"/>
          </a:xfrm>
        </p:spPr>
        <p:txBody>
          <a:bodyPr/>
          <a:lstStyle/>
          <a:p>
            <a:pPr marL="285750" indent="-285750">
              <a:buFont typeface="Arial" panose="020B0604020202020204" pitchFamily="34" charset="0"/>
              <a:buChar char="•"/>
            </a:pPr>
            <a:r>
              <a:rPr lang="en-US" sz="1600" dirty="0" smtClean="0"/>
              <a:t>Unions are as American as apple pie.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They help everyday wage earners establish meaningful workplace democracy.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Unions are the tools that give employees a voice in jointly with management determining their future quality of  life. </a:t>
            </a: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21</a:t>
            </a:fld>
            <a:endParaRPr lang="en-US" dirty="0"/>
          </a:p>
        </p:txBody>
      </p:sp>
    </p:spTree>
    <p:extLst>
      <p:ext uri="{BB962C8B-B14F-4D97-AF65-F5344CB8AC3E}">
        <p14:creationId xmlns:p14="http://schemas.microsoft.com/office/powerpoint/2010/main" val="792302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7422"/>
            <a:ext cx="4156075" cy="3117850"/>
          </a:xfrm>
        </p:spPr>
      </p:sp>
      <p:sp>
        <p:nvSpPr>
          <p:cNvPr id="3" name="Notes Placeholder 2"/>
          <p:cNvSpPr>
            <a:spLocks noGrp="1"/>
          </p:cNvSpPr>
          <p:nvPr>
            <p:ph type="body" idx="1"/>
          </p:nvPr>
        </p:nvSpPr>
        <p:spPr>
          <a:xfrm>
            <a:off x="234778" y="3110428"/>
            <a:ext cx="6713709" cy="5662097"/>
          </a:xfrm>
        </p:spPr>
        <p:txBody>
          <a:bodyPr/>
          <a:lstStyle/>
          <a:p>
            <a:pPr marL="285750" indent="-285750">
              <a:buFont typeface="Arial" panose="020B0604020202020204" pitchFamily="34" charset="0"/>
              <a:buChar char="•"/>
            </a:pPr>
            <a:r>
              <a:rPr lang="en-US" sz="1600" dirty="0" smtClean="0"/>
              <a:t> Nebraska is a conservative state.  We need to learn to converse with conservatives about the PROPER role of government in our everyday lives.  </a:t>
            </a:r>
            <a:r>
              <a:rPr lang="en-US" sz="1600" smtClean="0"/>
              <a:t>These interactions </a:t>
            </a:r>
            <a:r>
              <a:rPr lang="en-US" sz="1600" dirty="0" smtClean="0"/>
              <a:t>happen ALL the time.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Our job is to find ways to get our worldview about government heard and understood by those who are not on the “union train.”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This statement is capable of reframing the “too big/too small” to what are the legitimate protection and empowerment functions of government?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It turns every institutional budget into a MORAL document that can be examined to see if the resources are there to efficiently and effectively carry out its protection or empowerment functions.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The more often you use this message frame, the deeper it is dug into the minds of those you with whom you are communicating.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00FA8F3B-F67D-4CC2-A7A2-E7A91D8E9224}" type="slidenum">
              <a:rPr lang="en-US" smtClean="0"/>
              <a:t>22</a:t>
            </a:fld>
            <a:endParaRPr lang="en-US" dirty="0"/>
          </a:p>
        </p:txBody>
      </p:sp>
    </p:spTree>
    <p:extLst>
      <p:ext uri="{BB962C8B-B14F-4D97-AF65-F5344CB8AC3E}">
        <p14:creationId xmlns:p14="http://schemas.microsoft.com/office/powerpoint/2010/main" val="358724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701908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1168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139587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868808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F39A7A-DA67-5047-AA03-875FBC80260B}" type="datetimeFigureOut">
              <a:rPr lang="en-US" smtClean="0"/>
              <a:t>1/17/17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2062307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F39A7A-DA67-5047-AA03-875FBC80260B}" type="datetimeFigureOut">
              <a:rPr lang="en-US" smtClean="0"/>
              <a:t>1/17/17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470597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F39A7A-DA67-5047-AA03-875FBC80260B}" type="datetimeFigureOut">
              <a:rPr lang="en-US" smtClean="0"/>
              <a:t>1/17/17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2811307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509110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162769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584378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052307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559372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336106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381252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824958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F39A7A-DA67-5047-AA03-875FBC80260B}" type="datetimeFigureOut">
              <a:rPr lang="en-US" smtClean="0"/>
              <a:t>1/17/17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162966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F39A7A-DA67-5047-AA03-875FBC80260B}" type="datetimeFigureOut">
              <a:rPr lang="en-US" smtClean="0"/>
              <a:t>1/17/17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725116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F39A7A-DA67-5047-AA03-875FBC80260B}" type="datetimeFigureOut">
              <a:rPr lang="en-US" smtClean="0"/>
              <a:t>1/17/17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529527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624739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693252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538517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884780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8049475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913429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41035286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476360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F39A7A-DA67-5047-AA03-875FBC80260B}" type="datetimeFigureOut">
              <a:rPr lang="en-US" smtClean="0"/>
              <a:t>1/17/17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889555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F39A7A-DA67-5047-AA03-875FBC80260B}" type="datetimeFigureOut">
              <a:rPr lang="en-US" smtClean="0"/>
              <a:t>1/17/17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7161090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F39A7A-DA67-5047-AA03-875FBC80260B}" type="datetimeFigureOut">
              <a:rPr lang="en-US" smtClean="0"/>
              <a:t>1/17/17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8315161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7418429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0F39A7A-DA67-5047-AA03-875FBC80260B}" type="datetimeFigureOut">
              <a:rPr lang="en-US" smtClean="0"/>
              <a:t>1/17/17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1234517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23133086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F39A7A-DA67-5047-AA03-875FBC80260B}" type="datetimeFigureOut">
              <a:rPr lang="en-US" smtClean="0"/>
              <a:t>1/17/17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8397662-D04D-1E47-B838-317557611CF5}" type="slidenum">
              <a:rPr lang="en-US" smtClean="0"/>
              <a:t>‹Nr.›</a:t>
            </a:fld>
            <a:endParaRPr lang="en-US" dirty="0"/>
          </a:p>
        </p:txBody>
      </p:sp>
    </p:spTree>
    <p:extLst>
      <p:ext uri="{BB962C8B-B14F-4D97-AF65-F5344CB8AC3E}">
        <p14:creationId xmlns:p14="http://schemas.microsoft.com/office/powerpoint/2010/main" val="38284741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F39A7A-DA67-5047-AA03-875FBC80260B}" type="datetimeFigureOut">
              <a:rPr lang="en-US" smtClean="0"/>
              <a:t>1/17/17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397662-D04D-1E47-B838-317557611CF5}" type="slidenum">
              <a:rPr lang="en-US" smtClean="0"/>
              <a:t>‹Nr.›</a:t>
            </a:fld>
            <a:endParaRPr lang="en-US" dirty="0"/>
          </a:p>
        </p:txBody>
      </p:sp>
    </p:spTree>
    <p:extLst>
      <p:ext uri="{BB962C8B-B14F-4D97-AF65-F5344CB8AC3E}">
        <p14:creationId xmlns:p14="http://schemas.microsoft.com/office/powerpoint/2010/main" val="19586653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F39A7A-DA67-5047-AA03-875FBC80260B}" type="datetimeFigureOut">
              <a:rPr lang="en-US" smtClean="0"/>
              <a:t>1/17/17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397662-D04D-1E47-B838-317557611CF5}" type="slidenum">
              <a:rPr lang="en-US" smtClean="0"/>
              <a:t>‹Nr.›</a:t>
            </a:fld>
            <a:endParaRPr lang="en-US" dirty="0"/>
          </a:p>
        </p:txBody>
      </p:sp>
    </p:spTree>
    <p:extLst>
      <p:ext uri="{BB962C8B-B14F-4D97-AF65-F5344CB8AC3E}">
        <p14:creationId xmlns:p14="http://schemas.microsoft.com/office/powerpoint/2010/main" val="10240916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F39A7A-DA67-5047-AA03-875FBC80260B}" type="datetimeFigureOut">
              <a:rPr lang="en-US" smtClean="0"/>
              <a:t>1/17/17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397662-D04D-1E47-B838-317557611CF5}" type="slidenum">
              <a:rPr lang="en-US" smtClean="0"/>
              <a:t>‹Nr.›</a:t>
            </a:fld>
            <a:endParaRPr lang="en-US" dirty="0"/>
          </a:p>
        </p:txBody>
      </p:sp>
    </p:spTree>
    <p:extLst>
      <p:ext uri="{BB962C8B-B14F-4D97-AF65-F5344CB8AC3E}">
        <p14:creationId xmlns:p14="http://schemas.microsoft.com/office/powerpoint/2010/main" val="100937067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 Id="rId3"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17755"/>
            <a:ext cx="9144000" cy="3156155"/>
          </a:xfrm>
        </p:spPr>
        <p:txBody>
          <a:bodyPr>
            <a:normAutofit/>
          </a:bodyPr>
          <a:lstStyle/>
          <a:p>
            <a:r>
              <a:rPr lang="en-US" b="1" dirty="0" smtClean="0">
                <a:latin typeface="+mn-lt"/>
              </a:rPr>
              <a:t>Explaining the Proper Role of Government in Our Everyday Lives</a:t>
            </a:r>
            <a:r>
              <a:rPr lang="en-US" dirty="0" smtClean="0"/>
              <a:t/>
            </a:r>
            <a:br>
              <a:rPr lang="en-US" dirty="0" smtClean="0"/>
            </a:br>
            <a:r>
              <a:rPr lang="en-US" dirty="0" smtClean="0"/>
              <a:t>&amp;</a:t>
            </a:r>
            <a:br>
              <a:rPr lang="en-US" dirty="0" smtClean="0"/>
            </a:br>
            <a:r>
              <a:rPr lang="en-US" sz="3600" dirty="0" smtClean="0">
                <a:latin typeface="+mn-lt"/>
              </a:rPr>
              <a:t>Doing It in Ways that </a:t>
            </a:r>
            <a:r>
              <a:rPr lang="en-US" sz="3600" b="1" dirty="0" smtClean="0">
                <a:latin typeface="+mn-lt"/>
              </a:rPr>
              <a:t>Win</a:t>
            </a:r>
            <a:r>
              <a:rPr lang="en-US" sz="3600" dirty="0" smtClean="0">
                <a:latin typeface="+mn-lt"/>
              </a:rPr>
              <a:t> Hearts and Minds</a:t>
            </a:r>
            <a:r>
              <a:rPr lang="en-US" dirty="0" smtClean="0">
                <a:latin typeface="+mn-lt"/>
              </a:rPr>
              <a:t> </a:t>
            </a:r>
            <a:endParaRPr lang="en-US" dirty="0">
              <a:latin typeface="+mn-lt"/>
            </a:endParaRPr>
          </a:p>
        </p:txBody>
      </p:sp>
      <p:sp>
        <p:nvSpPr>
          <p:cNvPr id="3" name="Subtitle 2"/>
          <p:cNvSpPr>
            <a:spLocks noGrp="1"/>
          </p:cNvSpPr>
          <p:nvPr>
            <p:ph type="subTitle" idx="1"/>
          </p:nvPr>
        </p:nvSpPr>
        <p:spPr>
          <a:xfrm>
            <a:off x="1143000" y="4146983"/>
            <a:ext cx="6858000" cy="1655762"/>
          </a:xfrm>
        </p:spPr>
        <p:txBody>
          <a:bodyPr>
            <a:normAutofit/>
          </a:bodyPr>
          <a:lstStyle/>
          <a:p>
            <a:r>
              <a:rPr lang="en-US" sz="2800" dirty="0" smtClean="0">
                <a:solidFill>
                  <a:schemeClr val="tx1"/>
                </a:solidFill>
              </a:rPr>
              <a:t>John Kretzschmar</a:t>
            </a:r>
          </a:p>
          <a:p>
            <a:r>
              <a:rPr lang="en-US" sz="2800" dirty="0" smtClean="0"/>
              <a:t>William Brennan Institute for Labor Studies</a:t>
            </a:r>
          </a:p>
          <a:p>
            <a:r>
              <a:rPr lang="en-US" sz="2800" dirty="0" smtClean="0">
                <a:solidFill>
                  <a:schemeClr val="tx1"/>
                </a:solidFill>
              </a:rPr>
              <a:t>University of Nebraska at Omaha</a:t>
            </a:r>
            <a:endParaRPr lang="en-US" sz="2800" dirty="0">
              <a:solidFill>
                <a:schemeClr val="tx1"/>
              </a:solidFill>
            </a:endParaRPr>
          </a:p>
        </p:txBody>
      </p:sp>
    </p:spTree>
    <p:extLst>
      <p:ext uri="{BB962C8B-B14F-4D97-AF65-F5344CB8AC3E}">
        <p14:creationId xmlns:p14="http://schemas.microsoft.com/office/powerpoint/2010/main" val="31213366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829"/>
            <a:ext cx="7886700" cy="814745"/>
          </a:xfrm>
        </p:spPr>
        <p:txBody>
          <a:bodyPr>
            <a:normAutofit/>
          </a:bodyPr>
          <a:lstStyle/>
          <a:p>
            <a:pPr algn="ctr"/>
            <a:r>
              <a:rPr lang="en-US" sz="4000" dirty="0" smtClean="0"/>
              <a:t>Reality Check</a:t>
            </a:r>
            <a:endParaRPr lang="en-US" sz="4000" dirty="0"/>
          </a:p>
        </p:txBody>
      </p:sp>
      <p:sp>
        <p:nvSpPr>
          <p:cNvPr id="3" name="Content Placeholder 2"/>
          <p:cNvSpPr>
            <a:spLocks noGrp="1"/>
          </p:cNvSpPr>
          <p:nvPr>
            <p:ph idx="1"/>
          </p:nvPr>
        </p:nvSpPr>
        <p:spPr>
          <a:xfrm>
            <a:off x="0" y="953729"/>
            <a:ext cx="9144000" cy="5904271"/>
          </a:xfrm>
        </p:spPr>
        <p:txBody>
          <a:bodyPr>
            <a:normAutofit/>
          </a:bodyPr>
          <a:lstStyle/>
          <a:p>
            <a:r>
              <a:rPr lang="en-US" sz="3200" dirty="0" smtClean="0"/>
              <a:t>Nebraska is the 9</a:t>
            </a:r>
            <a:r>
              <a:rPr lang="en-US" sz="3200" baseline="30000" dirty="0" smtClean="0"/>
              <a:t>th</a:t>
            </a:r>
            <a:r>
              <a:rPr lang="en-US" sz="3200" dirty="0" smtClean="0"/>
              <a:t> </a:t>
            </a:r>
            <a:r>
              <a:rPr lang="en-US" sz="3200" b="1" dirty="0" smtClean="0"/>
              <a:t>most conservative </a:t>
            </a:r>
            <a:r>
              <a:rPr lang="en-US" sz="3200" dirty="0" smtClean="0"/>
              <a:t>state in the nation using the metric the % of the electorate who voted for President Trump!  </a:t>
            </a:r>
          </a:p>
          <a:p>
            <a:endParaRPr lang="en-US" sz="800" dirty="0" smtClean="0"/>
          </a:p>
          <a:p>
            <a:r>
              <a:rPr lang="en-US" sz="3200" dirty="0" smtClean="0"/>
              <a:t>Here’s a breakdown of the number of registered voters in the state as of December 2016:</a:t>
            </a:r>
          </a:p>
          <a:p>
            <a:pPr lvl="1"/>
            <a:r>
              <a:rPr lang="en-US" sz="3200" dirty="0" smtClean="0"/>
              <a:t>Registered Republicans 584,173 </a:t>
            </a:r>
          </a:p>
          <a:p>
            <a:pPr lvl="1"/>
            <a:r>
              <a:rPr lang="en-US" sz="3200" dirty="0" smtClean="0"/>
              <a:t>Registered Democratic 370,091 </a:t>
            </a:r>
          </a:p>
          <a:p>
            <a:pPr lvl="1"/>
            <a:r>
              <a:rPr lang="en-US" sz="3200" dirty="0" smtClean="0"/>
              <a:t>Registered Independents 247,340 </a:t>
            </a:r>
          </a:p>
          <a:p>
            <a:pPr lvl="1"/>
            <a:r>
              <a:rPr lang="en-US" sz="3200" dirty="0" smtClean="0"/>
              <a:t>Registered Libertarians 11,361 </a:t>
            </a:r>
          </a:p>
          <a:p>
            <a:pPr lvl="1"/>
            <a:endParaRPr lang="en-US" sz="800" dirty="0"/>
          </a:p>
          <a:p>
            <a:r>
              <a:rPr lang="en-US" sz="3200" dirty="0" smtClean="0"/>
              <a:t>Our job is to win hearts and minds of the electorate regardless of political affiliation.</a:t>
            </a:r>
          </a:p>
        </p:txBody>
      </p:sp>
    </p:spTree>
    <p:extLst>
      <p:ext uri="{BB962C8B-B14F-4D97-AF65-F5344CB8AC3E}">
        <p14:creationId xmlns:p14="http://schemas.microsoft.com/office/powerpoint/2010/main" val="144155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706" y="61612"/>
            <a:ext cx="8564195" cy="6647976"/>
          </a:xfrm>
        </p:spPr>
        <p:txBody>
          <a:bodyPr>
            <a:normAutofit fontScale="92500"/>
          </a:bodyPr>
          <a:lstStyle/>
          <a:p>
            <a:pPr marL="0" indent="0">
              <a:lnSpc>
                <a:spcPct val="105000"/>
              </a:lnSpc>
              <a:buNone/>
            </a:pPr>
            <a:r>
              <a:rPr lang="en-US" sz="3600" dirty="0"/>
              <a:t>“In talking to people, don’t begin by discussing the things on which you differ. Begin by emphasizing—and keep on emphasizing—the things on which you agree. Keep on emphasizing, if possible, that you are both striving for the same end and that your only difference is one of  method and not of purpose</a:t>
            </a:r>
            <a:r>
              <a:rPr lang="en-US" sz="3600" dirty="0" smtClean="0"/>
              <a:t>.”</a:t>
            </a:r>
          </a:p>
          <a:p>
            <a:pPr marL="0" indent="0">
              <a:lnSpc>
                <a:spcPct val="105000"/>
              </a:lnSpc>
              <a:buNone/>
            </a:pPr>
            <a:endParaRPr lang="en-US" sz="2000" dirty="0" smtClean="0"/>
          </a:p>
          <a:p>
            <a:pPr marL="0" indent="0">
              <a:lnSpc>
                <a:spcPct val="105000"/>
              </a:lnSpc>
              <a:buNone/>
            </a:pPr>
            <a:r>
              <a:rPr lang="en-US" sz="3600" dirty="0" smtClean="0"/>
              <a:t>“</a:t>
            </a:r>
            <a:r>
              <a:rPr lang="en-US" sz="3600" dirty="0"/>
              <a:t>All levels of </a:t>
            </a:r>
            <a:r>
              <a:rPr lang="en-US" sz="3600" dirty="0" smtClean="0"/>
              <a:t>government, </a:t>
            </a:r>
            <a:r>
              <a:rPr lang="en-US" sz="3600" dirty="0"/>
              <a:t>in our </a:t>
            </a:r>
            <a:r>
              <a:rPr lang="en-US" sz="3600" b="1" dirty="0"/>
              <a:t>democratic </a:t>
            </a:r>
            <a:r>
              <a:rPr lang="en-US" sz="3600" b="1" dirty="0" smtClean="0"/>
              <a:t>republic,</a:t>
            </a:r>
            <a:r>
              <a:rPr lang="en-US" sz="3600" dirty="0" smtClean="0"/>
              <a:t> </a:t>
            </a:r>
            <a:r>
              <a:rPr lang="en-US" sz="3600" dirty="0"/>
              <a:t>have a </a:t>
            </a:r>
            <a:r>
              <a:rPr lang="en-US" sz="3600" b="1" dirty="0"/>
              <a:t>moral</a:t>
            </a:r>
            <a:r>
              <a:rPr lang="en-US" sz="3600" dirty="0"/>
              <a:t> obligation to use our </a:t>
            </a:r>
            <a:r>
              <a:rPr lang="en-US" sz="3600" b="1" dirty="0"/>
              <a:t>commonwealth</a:t>
            </a:r>
            <a:r>
              <a:rPr lang="en-US" sz="3600" dirty="0"/>
              <a:t> in ways that </a:t>
            </a:r>
            <a:r>
              <a:rPr lang="en-US" sz="3600" b="1" dirty="0"/>
              <a:t>protect</a:t>
            </a:r>
            <a:r>
              <a:rPr lang="en-US" sz="3600" dirty="0"/>
              <a:t> and </a:t>
            </a:r>
            <a:r>
              <a:rPr lang="en-US" sz="3600" b="1" dirty="0"/>
              <a:t>empower</a:t>
            </a:r>
            <a:r>
              <a:rPr lang="en-US" sz="3600" dirty="0"/>
              <a:t> ALL of us EQUALLY.” </a:t>
            </a:r>
            <a:endParaRPr lang="en-US" sz="3200" dirty="0"/>
          </a:p>
        </p:txBody>
      </p:sp>
    </p:spTree>
    <p:extLst>
      <p:ext uri="{BB962C8B-B14F-4D97-AF65-F5344CB8AC3E}">
        <p14:creationId xmlns:p14="http://schemas.microsoft.com/office/powerpoint/2010/main" val="87615117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144"/>
            <a:ext cx="7886700" cy="1066511"/>
          </a:xfrm>
        </p:spPr>
        <p:txBody>
          <a:bodyPr>
            <a:normAutofit/>
          </a:bodyPr>
          <a:lstStyle/>
          <a:p>
            <a:pPr algn="ctr"/>
            <a:r>
              <a:rPr lang="en-US" sz="4000" dirty="0" smtClean="0"/>
              <a:t>Ever Had This Discussion?</a:t>
            </a:r>
            <a:endParaRPr lang="en-US" sz="4000" dirty="0"/>
          </a:p>
        </p:txBody>
      </p:sp>
      <p:sp>
        <p:nvSpPr>
          <p:cNvPr id="3" name="Content Placeholder 2"/>
          <p:cNvSpPr>
            <a:spLocks noGrp="1"/>
          </p:cNvSpPr>
          <p:nvPr>
            <p:ph idx="1"/>
          </p:nvPr>
        </p:nvSpPr>
        <p:spPr>
          <a:xfrm>
            <a:off x="147782" y="1080656"/>
            <a:ext cx="8719127" cy="5578762"/>
          </a:xfrm>
        </p:spPr>
        <p:txBody>
          <a:bodyPr>
            <a:normAutofit/>
          </a:bodyPr>
          <a:lstStyle/>
          <a:p>
            <a:r>
              <a:rPr lang="en-US" sz="3200" dirty="0" smtClean="0"/>
              <a:t>You new neighbor is in the back yard and you come over to say, “hi, and welcome to the neighborhood.”  You mention that you are a union member.</a:t>
            </a:r>
          </a:p>
          <a:p>
            <a:endParaRPr lang="en-US" sz="3200" dirty="0"/>
          </a:p>
          <a:p>
            <a:r>
              <a:rPr lang="en-US" sz="3200" dirty="0" smtClean="0"/>
              <a:t>Your neighbor replies that, in his opinion, unions were once needed, but no longer are.  And that he really resents that unions are so involved in politics.  </a:t>
            </a:r>
          </a:p>
          <a:p>
            <a:endParaRPr lang="en-US" sz="3200" dirty="0"/>
          </a:p>
          <a:p>
            <a:r>
              <a:rPr lang="en-US" sz="3200" dirty="0" smtClean="0"/>
              <a:t>How do you respond?  </a:t>
            </a:r>
            <a:endParaRPr lang="en-US" sz="3200" dirty="0"/>
          </a:p>
        </p:txBody>
      </p:sp>
    </p:spTree>
    <p:extLst>
      <p:ext uri="{BB962C8B-B14F-4D97-AF65-F5344CB8AC3E}">
        <p14:creationId xmlns:p14="http://schemas.microsoft.com/office/powerpoint/2010/main" val="95874717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76"/>
            <a:ext cx="7886700" cy="923740"/>
          </a:xfrm>
        </p:spPr>
        <p:txBody>
          <a:bodyPr>
            <a:normAutofit fontScale="90000"/>
          </a:bodyPr>
          <a:lstStyle/>
          <a:p>
            <a:pPr algn="ctr"/>
            <a:r>
              <a:rPr lang="en-US" sz="4000" dirty="0" smtClean="0"/>
              <a:t>What Does Government Exist to Do?  </a:t>
            </a:r>
            <a:endParaRPr lang="en-US" sz="4000" dirty="0"/>
          </a:p>
        </p:txBody>
      </p:sp>
      <p:sp>
        <p:nvSpPr>
          <p:cNvPr id="3" name="Content Placeholder 2"/>
          <p:cNvSpPr>
            <a:spLocks noGrp="1"/>
          </p:cNvSpPr>
          <p:nvPr>
            <p:ph idx="1"/>
          </p:nvPr>
        </p:nvSpPr>
        <p:spPr>
          <a:xfrm>
            <a:off x="148046" y="931816"/>
            <a:ext cx="8995954" cy="5926183"/>
          </a:xfrm>
        </p:spPr>
        <p:txBody>
          <a:bodyPr>
            <a:normAutofit/>
          </a:bodyPr>
          <a:lstStyle/>
          <a:p>
            <a:r>
              <a:rPr lang="en-US" sz="3200" dirty="0" smtClean="0"/>
              <a:t>As we learned in elementary school, government exists to do for the citizenry that which they cannot do for themselves…or do well for themselves.  </a:t>
            </a:r>
          </a:p>
          <a:p>
            <a:endParaRPr lang="en-US" sz="100" dirty="0"/>
          </a:p>
          <a:p>
            <a:r>
              <a:rPr lang="en-US" sz="3200" dirty="0" smtClean="0"/>
              <a:t>Governmental activities that fall in this category include: criminal and civilian court systems; infrastructure; regulation of the stock market and banking systems; police, fire, and armed services; public education; copyright and patent protection of intellectual property; unemployment and workers’ compensation insurance; pure food and drug laws; regulation of child labor; establishment of civil and voting rights; and more.  </a:t>
            </a:r>
            <a:endParaRPr lang="en-US" sz="3200" dirty="0"/>
          </a:p>
        </p:txBody>
      </p:sp>
    </p:spTree>
    <p:extLst>
      <p:ext uri="{BB962C8B-B14F-4D97-AF65-F5344CB8AC3E}">
        <p14:creationId xmlns:p14="http://schemas.microsoft.com/office/powerpoint/2010/main" val="9014725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209964"/>
          </a:xfrm>
        </p:spPr>
        <p:txBody>
          <a:bodyPr>
            <a:normAutofit/>
          </a:bodyPr>
          <a:lstStyle/>
          <a:p>
            <a:pPr algn="ctr"/>
            <a:r>
              <a:rPr lang="en-US" sz="4000" dirty="0" smtClean="0"/>
              <a:t>Origin of the “Too big/Too small” Frame </a:t>
            </a:r>
            <a:endParaRPr lang="en-US" sz="40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92371" y="1219202"/>
            <a:ext cx="6759258" cy="5474999"/>
          </a:xfrm>
        </p:spPr>
      </p:pic>
    </p:spTree>
    <p:extLst>
      <p:ext uri="{BB962C8B-B14F-4D97-AF65-F5344CB8AC3E}">
        <p14:creationId xmlns:p14="http://schemas.microsoft.com/office/powerpoint/2010/main" val="3441592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8040"/>
            <a:ext cx="9144000" cy="1315628"/>
          </a:xfrm>
        </p:spPr>
        <p:txBody>
          <a:bodyPr>
            <a:normAutofit fontScale="90000"/>
          </a:bodyPr>
          <a:lstStyle/>
          <a:p>
            <a:pPr algn="ctr"/>
            <a:r>
              <a:rPr lang="en-US" sz="4000" dirty="0" smtClean="0"/>
              <a:t>What is the Best Way to Respond to the </a:t>
            </a:r>
            <a:br>
              <a:rPr lang="en-US" sz="4000" dirty="0" smtClean="0"/>
            </a:br>
            <a:r>
              <a:rPr lang="en-US" sz="4000" dirty="0" smtClean="0"/>
              <a:t>“Too Big/Too Small” Frame?  </a:t>
            </a:r>
            <a:endParaRPr lang="en-US" sz="4000" dirty="0"/>
          </a:p>
        </p:txBody>
      </p:sp>
      <p:sp>
        <p:nvSpPr>
          <p:cNvPr id="3" name="Content Placeholder 2"/>
          <p:cNvSpPr>
            <a:spLocks noGrp="1"/>
          </p:cNvSpPr>
          <p:nvPr>
            <p:ph idx="1"/>
          </p:nvPr>
        </p:nvSpPr>
        <p:spPr>
          <a:xfrm>
            <a:off x="801189" y="1820090"/>
            <a:ext cx="7707086" cy="5037909"/>
          </a:xfrm>
        </p:spPr>
        <p:txBody>
          <a:bodyPr>
            <a:normAutofit/>
          </a:bodyPr>
          <a:lstStyle/>
          <a:p>
            <a:pPr>
              <a:lnSpc>
                <a:spcPct val="100000"/>
              </a:lnSpc>
            </a:pPr>
            <a:r>
              <a:rPr lang="en-US" sz="3200" dirty="0" smtClean="0"/>
              <a:t>So, you are talking with your neighbor about unions and politics.  Your neighbor echoes the government is too big, too intrusive, and too expensive arguments that have been around since Ronald Reagan.</a:t>
            </a:r>
          </a:p>
          <a:p>
            <a:pPr>
              <a:lnSpc>
                <a:spcPct val="100000"/>
              </a:lnSpc>
            </a:pPr>
            <a:endParaRPr lang="en-US" sz="800" dirty="0"/>
          </a:p>
          <a:p>
            <a:pPr>
              <a:lnSpc>
                <a:spcPct val="100000"/>
              </a:lnSpc>
            </a:pPr>
            <a:r>
              <a:rPr lang="en-US" sz="3200" dirty="0" smtClean="0"/>
              <a:t>What are the ways that you would respond to such a “message frame” about BIG GOVERNMENT?  </a:t>
            </a:r>
            <a:endParaRPr lang="en-US" sz="3200" dirty="0"/>
          </a:p>
        </p:txBody>
      </p:sp>
    </p:spTree>
    <p:extLst>
      <p:ext uri="{BB962C8B-B14F-4D97-AF65-F5344CB8AC3E}">
        <p14:creationId xmlns:p14="http://schemas.microsoft.com/office/powerpoint/2010/main" val="722939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564"/>
            <a:ext cx="7886700" cy="835600"/>
          </a:xfrm>
        </p:spPr>
        <p:txBody>
          <a:bodyPr>
            <a:normAutofit/>
          </a:bodyPr>
          <a:lstStyle/>
          <a:p>
            <a:pPr algn="ctr"/>
            <a:r>
              <a:rPr lang="en-US" sz="4000" dirty="0" smtClean="0"/>
              <a:t>Build that “Values Bridge” </a:t>
            </a:r>
            <a:endParaRPr lang="en-US" sz="4000" dirty="0"/>
          </a:p>
        </p:txBody>
      </p:sp>
      <p:sp>
        <p:nvSpPr>
          <p:cNvPr id="3" name="Content Placeholder 2"/>
          <p:cNvSpPr>
            <a:spLocks noGrp="1"/>
          </p:cNvSpPr>
          <p:nvPr>
            <p:ph idx="1"/>
          </p:nvPr>
        </p:nvSpPr>
        <p:spPr>
          <a:xfrm>
            <a:off x="0" y="822036"/>
            <a:ext cx="9143999" cy="5948219"/>
          </a:xfrm>
        </p:spPr>
        <p:txBody>
          <a:bodyPr>
            <a:normAutofit fontScale="92500" lnSpcReduction="10000"/>
          </a:bodyPr>
          <a:lstStyle/>
          <a:p>
            <a:pPr>
              <a:lnSpc>
                <a:spcPct val="105000"/>
              </a:lnSpc>
            </a:pPr>
            <a:r>
              <a:rPr lang="en-US" sz="3400" dirty="0" smtClean="0"/>
              <a:t>In discussing any issue with someone who has a differing world view than yours, it is ALWAYS an issue being heard and understood.  </a:t>
            </a:r>
          </a:p>
          <a:p>
            <a:pPr>
              <a:lnSpc>
                <a:spcPct val="105000"/>
              </a:lnSpc>
            </a:pPr>
            <a:endParaRPr lang="en-US" sz="100" dirty="0" smtClean="0"/>
          </a:p>
          <a:p>
            <a:pPr>
              <a:lnSpc>
                <a:spcPct val="105000"/>
              </a:lnSpc>
            </a:pPr>
            <a:r>
              <a:rPr lang="en-US" sz="3400" dirty="0" smtClean="0"/>
              <a:t>Why?  Because a person’s version of common sense, i.e., their deeply held values act as a “filter” for all that you have to say. </a:t>
            </a:r>
          </a:p>
          <a:p>
            <a:pPr>
              <a:lnSpc>
                <a:spcPct val="105000"/>
              </a:lnSpc>
            </a:pPr>
            <a:endParaRPr lang="en-US" sz="100" dirty="0" smtClean="0"/>
          </a:p>
          <a:p>
            <a:pPr>
              <a:lnSpc>
                <a:spcPct val="105000"/>
              </a:lnSpc>
            </a:pPr>
            <a:r>
              <a:rPr lang="en-US" sz="3400" dirty="0" smtClean="0"/>
              <a:t>That filter admits information that is consistent with their core beliefs, and rejects information that conflicts with their core beliefs.</a:t>
            </a:r>
          </a:p>
          <a:p>
            <a:pPr>
              <a:lnSpc>
                <a:spcPct val="105000"/>
              </a:lnSpc>
            </a:pPr>
            <a:endParaRPr lang="en-US" sz="100" dirty="0" smtClean="0"/>
          </a:p>
          <a:p>
            <a:pPr>
              <a:lnSpc>
                <a:spcPct val="105000"/>
              </a:lnSpc>
            </a:pPr>
            <a:r>
              <a:rPr lang="en-US" sz="3400" dirty="0" smtClean="0"/>
              <a:t>All of this is being done 1) instantaneously and 2) below the level of human awareness.   </a:t>
            </a:r>
            <a:endParaRPr lang="en-US" sz="3400" dirty="0"/>
          </a:p>
        </p:txBody>
      </p:sp>
    </p:spTree>
    <p:extLst>
      <p:ext uri="{BB962C8B-B14F-4D97-AF65-F5344CB8AC3E}">
        <p14:creationId xmlns:p14="http://schemas.microsoft.com/office/powerpoint/2010/main" val="928802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29"/>
            <a:ext cx="7886700" cy="872547"/>
          </a:xfrm>
        </p:spPr>
        <p:txBody>
          <a:bodyPr>
            <a:normAutofit/>
          </a:bodyPr>
          <a:lstStyle/>
          <a:p>
            <a:pPr algn="ctr"/>
            <a:r>
              <a:rPr lang="en-US" sz="4000" dirty="0" smtClean="0"/>
              <a:t>Build that “Values Bridge” </a:t>
            </a:r>
            <a:endParaRPr lang="en-US" sz="3600" dirty="0"/>
          </a:p>
        </p:txBody>
      </p:sp>
      <p:sp>
        <p:nvSpPr>
          <p:cNvPr id="3" name="Content Placeholder 2"/>
          <p:cNvSpPr>
            <a:spLocks noGrp="1"/>
          </p:cNvSpPr>
          <p:nvPr>
            <p:ph idx="1"/>
          </p:nvPr>
        </p:nvSpPr>
        <p:spPr>
          <a:xfrm>
            <a:off x="230909" y="868218"/>
            <a:ext cx="8848436" cy="5989782"/>
          </a:xfrm>
        </p:spPr>
        <p:txBody>
          <a:bodyPr>
            <a:normAutofit/>
          </a:bodyPr>
          <a:lstStyle/>
          <a:p>
            <a:r>
              <a:rPr lang="en-US" sz="3200" dirty="0" smtClean="0"/>
              <a:t>We know that humans are capable of logical thought, therefore we use data, facts, information in an attempt to change minds.</a:t>
            </a:r>
          </a:p>
          <a:p>
            <a:r>
              <a:rPr lang="en-US" sz="3200" dirty="0" smtClean="0"/>
              <a:t>Science reveals, that data, facts, and information are, </a:t>
            </a:r>
            <a:r>
              <a:rPr lang="en-US" sz="3200" u="sng" dirty="0" smtClean="0"/>
              <a:t>by themselves</a:t>
            </a:r>
            <a:r>
              <a:rPr lang="en-US" sz="3200" dirty="0" smtClean="0"/>
              <a:t>, </a:t>
            </a:r>
            <a:r>
              <a:rPr lang="en-US" sz="3200" b="1" dirty="0" smtClean="0"/>
              <a:t>insufficient</a:t>
            </a:r>
            <a:r>
              <a:rPr lang="en-US" sz="3200" dirty="0" smtClean="0"/>
              <a:t> to the task.  People only hear information that is consistent with their deeply-held beliefs.  </a:t>
            </a:r>
          </a:p>
          <a:p>
            <a:r>
              <a:rPr lang="en-US" sz="3200" dirty="0" smtClean="0"/>
              <a:t>So, to get yourself heard and understood you must create a “values bridge” to show that you and your audience share at least some common beliefs.  </a:t>
            </a:r>
          </a:p>
          <a:p>
            <a:r>
              <a:rPr lang="en-US" sz="3200" dirty="0" smtClean="0"/>
              <a:t>Once in place, the values bridge allows you data, facts, and information to be “heard.”  </a:t>
            </a:r>
            <a:endParaRPr lang="en-US" sz="3200" dirty="0"/>
          </a:p>
        </p:txBody>
      </p:sp>
    </p:spTree>
    <p:extLst>
      <p:ext uri="{BB962C8B-B14F-4D97-AF65-F5344CB8AC3E}">
        <p14:creationId xmlns:p14="http://schemas.microsoft.com/office/powerpoint/2010/main" val="771765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329"/>
            <a:ext cx="9144000" cy="1325563"/>
          </a:xfrm>
        </p:spPr>
        <p:txBody>
          <a:bodyPr>
            <a:normAutofit/>
          </a:bodyPr>
          <a:lstStyle/>
          <a:p>
            <a:pPr algn="ctr"/>
            <a:r>
              <a:rPr lang="en-US" sz="4000" dirty="0" smtClean="0"/>
              <a:t>The Values Bridge for </a:t>
            </a:r>
            <a:br>
              <a:rPr lang="en-US" sz="4000" dirty="0" smtClean="0"/>
            </a:br>
            <a:r>
              <a:rPr lang="en-US" sz="4000" dirty="0" smtClean="0"/>
              <a:t>Discussing Government</a:t>
            </a:r>
            <a:endParaRPr lang="en-US" sz="4000" dirty="0"/>
          </a:p>
        </p:txBody>
      </p:sp>
      <p:sp>
        <p:nvSpPr>
          <p:cNvPr id="3" name="Content Placeholder 2"/>
          <p:cNvSpPr>
            <a:spLocks noGrp="1"/>
          </p:cNvSpPr>
          <p:nvPr>
            <p:ph idx="1"/>
          </p:nvPr>
        </p:nvSpPr>
        <p:spPr>
          <a:xfrm>
            <a:off x="147782" y="1321234"/>
            <a:ext cx="8839200" cy="5536766"/>
          </a:xfrm>
        </p:spPr>
        <p:txBody>
          <a:bodyPr>
            <a:normAutofit/>
          </a:bodyPr>
          <a:lstStyle/>
          <a:p>
            <a:r>
              <a:rPr lang="en-US" sz="3200" dirty="0" smtClean="0"/>
              <a:t>Values bridges need to show “listeners” that they share a set of values with the “speaker.”  </a:t>
            </a:r>
          </a:p>
          <a:p>
            <a:r>
              <a:rPr lang="en-US" sz="3200" dirty="0" smtClean="0"/>
              <a:t>One of the most value laden stories that Americans have in their heads is the story surrounding our nation’s founding.  </a:t>
            </a:r>
          </a:p>
          <a:p>
            <a:r>
              <a:rPr lang="en-US" sz="3200" dirty="0" smtClean="0"/>
              <a:t>Tapping into that widely-held and deeply-felt set of values is a good bridge to use in discussing government and public policy. </a:t>
            </a:r>
          </a:p>
          <a:p>
            <a:r>
              <a:rPr lang="en-US" sz="3200" dirty="0" smtClean="0"/>
              <a:t>It is something conservative commentators have been doing for decades, it’s time for union leaders to catch up. </a:t>
            </a:r>
            <a:endParaRPr lang="en-US" sz="3200" dirty="0"/>
          </a:p>
        </p:txBody>
      </p:sp>
    </p:spTree>
    <p:extLst>
      <p:ext uri="{BB962C8B-B14F-4D97-AF65-F5344CB8AC3E}">
        <p14:creationId xmlns:p14="http://schemas.microsoft.com/office/powerpoint/2010/main" val="1289680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110836"/>
            <a:ext cx="9144000" cy="729673"/>
          </a:xfrm>
        </p:spPr>
        <p:txBody>
          <a:bodyPr>
            <a:normAutofit/>
          </a:bodyPr>
          <a:lstStyle/>
          <a:p>
            <a:pPr algn="ctr"/>
            <a:r>
              <a:rPr lang="en-US" sz="4000" dirty="0" smtClean="0"/>
              <a:t>Getting Beyond “Too big/Too small” </a:t>
            </a:r>
            <a:endParaRPr lang="en-US" sz="4000" dirty="0"/>
          </a:p>
        </p:txBody>
      </p:sp>
      <p:sp>
        <p:nvSpPr>
          <p:cNvPr id="3" name="Content Placeholder 2"/>
          <p:cNvSpPr>
            <a:spLocks noGrp="1"/>
          </p:cNvSpPr>
          <p:nvPr>
            <p:ph idx="1"/>
          </p:nvPr>
        </p:nvSpPr>
        <p:spPr>
          <a:xfrm>
            <a:off x="193964" y="905164"/>
            <a:ext cx="8728363" cy="5952836"/>
          </a:xfrm>
        </p:spPr>
        <p:txBody>
          <a:bodyPr>
            <a:normAutofit/>
          </a:bodyPr>
          <a:lstStyle/>
          <a:p>
            <a:pPr>
              <a:lnSpc>
                <a:spcPct val="100000"/>
              </a:lnSpc>
            </a:pPr>
            <a:r>
              <a:rPr lang="en-US" sz="3200" dirty="0" smtClean="0"/>
              <a:t>When discussing government, thanks to Ronald Reagan, most discussions of government revolve around the “too big/too small” frame. </a:t>
            </a:r>
          </a:p>
          <a:p>
            <a:pPr>
              <a:lnSpc>
                <a:spcPct val="100000"/>
              </a:lnSpc>
            </a:pPr>
            <a:endParaRPr lang="en-US" sz="300" dirty="0" smtClean="0"/>
          </a:p>
          <a:p>
            <a:pPr>
              <a:lnSpc>
                <a:spcPct val="100000"/>
              </a:lnSpc>
            </a:pPr>
            <a:r>
              <a:rPr lang="en-US" sz="3200" dirty="0" smtClean="0"/>
              <a:t>In my experience that is a LARGE WASTE OF TIME!  </a:t>
            </a:r>
          </a:p>
          <a:p>
            <a:pPr>
              <a:lnSpc>
                <a:spcPct val="100000"/>
              </a:lnSpc>
            </a:pPr>
            <a:endParaRPr lang="en-US" sz="300" dirty="0" smtClean="0"/>
          </a:p>
          <a:p>
            <a:pPr>
              <a:lnSpc>
                <a:spcPct val="100000"/>
              </a:lnSpc>
            </a:pPr>
            <a:r>
              <a:rPr lang="en-US" sz="3200" dirty="0" smtClean="0"/>
              <a:t>The question becomes, how can we move from that old frame to a frame that is more useful in discussing and setting public policy? </a:t>
            </a:r>
          </a:p>
          <a:p>
            <a:pPr>
              <a:lnSpc>
                <a:spcPct val="100000"/>
              </a:lnSpc>
            </a:pPr>
            <a:endParaRPr lang="en-US" sz="300" dirty="0" smtClean="0"/>
          </a:p>
          <a:p>
            <a:pPr>
              <a:lnSpc>
                <a:spcPct val="100000"/>
              </a:lnSpc>
            </a:pPr>
            <a:r>
              <a:rPr lang="en-US" sz="3200" dirty="0" smtClean="0"/>
              <a:t>Here’s the formula that I have used for several years that generally (but not always) creates a more useful dialogue. </a:t>
            </a:r>
            <a:endParaRPr lang="en-US" sz="3200" dirty="0"/>
          </a:p>
        </p:txBody>
      </p:sp>
    </p:spTree>
    <p:extLst>
      <p:ext uri="{BB962C8B-B14F-4D97-AF65-F5344CB8AC3E}">
        <p14:creationId xmlns:p14="http://schemas.microsoft.com/office/powerpoint/2010/main" val="3872650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28435"/>
          </a:xfrm>
        </p:spPr>
        <p:txBody>
          <a:bodyPr>
            <a:normAutofit/>
          </a:bodyPr>
          <a:lstStyle/>
          <a:p>
            <a:pPr algn="ctr"/>
            <a:r>
              <a:rPr lang="en-US" sz="4000" dirty="0" smtClean="0"/>
              <a:t>The Values Bridge for </a:t>
            </a:r>
            <a:br>
              <a:rPr lang="en-US" sz="4000" dirty="0" smtClean="0"/>
            </a:br>
            <a:r>
              <a:rPr lang="en-US" sz="4000" dirty="0" smtClean="0"/>
              <a:t>Discussing Government</a:t>
            </a:r>
            <a:endParaRPr lang="en-US" sz="3600" dirty="0"/>
          </a:p>
        </p:txBody>
      </p:sp>
      <p:sp>
        <p:nvSpPr>
          <p:cNvPr id="3" name="Content Placeholder 2"/>
          <p:cNvSpPr>
            <a:spLocks noGrp="1"/>
          </p:cNvSpPr>
          <p:nvPr>
            <p:ph idx="1"/>
          </p:nvPr>
        </p:nvSpPr>
        <p:spPr>
          <a:xfrm>
            <a:off x="0" y="1145309"/>
            <a:ext cx="9144000" cy="5712691"/>
          </a:xfrm>
        </p:spPr>
        <p:txBody>
          <a:bodyPr>
            <a:noAutofit/>
          </a:bodyPr>
          <a:lstStyle/>
          <a:p>
            <a:pPr>
              <a:lnSpc>
                <a:spcPct val="95000"/>
              </a:lnSpc>
            </a:pPr>
            <a:r>
              <a:rPr lang="en-US" sz="3050" dirty="0" smtClean="0"/>
              <a:t>We all learned in school that the U.S. was the first democratic republic based on the idea that we are </a:t>
            </a:r>
            <a:r>
              <a:rPr lang="en-US" sz="3050" u="sng" dirty="0" smtClean="0"/>
              <a:t>ALL created equal </a:t>
            </a:r>
            <a:r>
              <a:rPr lang="en-US" sz="3050" dirty="0" smtClean="0"/>
              <a:t>and </a:t>
            </a:r>
            <a:r>
              <a:rPr lang="en-US" sz="3050" u="sng" dirty="0" smtClean="0"/>
              <a:t>ALL endowed with inalienable rights</a:t>
            </a:r>
            <a:r>
              <a:rPr lang="en-US" sz="3050" dirty="0" smtClean="0"/>
              <a:t>. </a:t>
            </a:r>
          </a:p>
          <a:p>
            <a:pPr>
              <a:lnSpc>
                <a:spcPct val="95000"/>
              </a:lnSpc>
            </a:pPr>
            <a:r>
              <a:rPr lang="en-US" sz="3050" dirty="0" smtClean="0"/>
              <a:t>We learned that government exists to do for us that which we are incapable of doing for ourselves…or doing well for ourselves.  </a:t>
            </a:r>
          </a:p>
          <a:p>
            <a:pPr>
              <a:lnSpc>
                <a:spcPct val="95000"/>
              </a:lnSpc>
            </a:pPr>
            <a:r>
              <a:rPr lang="en-US" sz="3050" dirty="0" smtClean="0"/>
              <a:t>We learned our Constitution states that government exists to </a:t>
            </a:r>
            <a:r>
              <a:rPr lang="en-US" sz="3050" u="sng" dirty="0" smtClean="0"/>
              <a:t>advance the common good</a:t>
            </a:r>
            <a:r>
              <a:rPr lang="en-US" sz="3050" dirty="0" smtClean="0"/>
              <a:t> and </a:t>
            </a:r>
            <a:r>
              <a:rPr lang="en-US" sz="3050" u="sng" dirty="0" smtClean="0"/>
              <a:t>promote the general welfare</a:t>
            </a:r>
            <a:r>
              <a:rPr lang="en-US" sz="3050" dirty="0" smtClean="0"/>
              <a:t> of the ENTIRE nation.</a:t>
            </a:r>
          </a:p>
          <a:p>
            <a:pPr>
              <a:lnSpc>
                <a:spcPct val="95000"/>
              </a:lnSpc>
            </a:pPr>
            <a:r>
              <a:rPr lang="en-US" sz="3050" dirty="0" smtClean="0"/>
              <a:t>Every time we pledge allegiance to this nation we repeat that ours is a nation with </a:t>
            </a:r>
            <a:r>
              <a:rPr lang="en-US" sz="3050" u="sng" dirty="0" smtClean="0"/>
              <a:t>liberty and justice for ALL.</a:t>
            </a:r>
            <a:r>
              <a:rPr lang="en-US" sz="3050" dirty="0" smtClean="0"/>
              <a:t>  </a:t>
            </a:r>
            <a:endParaRPr lang="en-US" sz="3050" dirty="0"/>
          </a:p>
        </p:txBody>
      </p:sp>
    </p:spTree>
    <p:extLst>
      <p:ext uri="{BB962C8B-B14F-4D97-AF65-F5344CB8AC3E}">
        <p14:creationId xmlns:p14="http://schemas.microsoft.com/office/powerpoint/2010/main" val="897589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normAutofit/>
          </a:bodyPr>
          <a:lstStyle/>
          <a:p>
            <a:pPr algn="ctr"/>
            <a:r>
              <a:rPr lang="en-US" sz="4000" dirty="0" smtClean="0"/>
              <a:t>Government’s Purpose</a:t>
            </a:r>
            <a:endParaRPr lang="en-US" sz="4000"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2960" y="1325997"/>
            <a:ext cx="8398080" cy="5089236"/>
          </a:xfrm>
        </p:spPr>
      </p:pic>
    </p:spTree>
    <p:extLst>
      <p:ext uri="{BB962C8B-B14F-4D97-AF65-F5344CB8AC3E}">
        <p14:creationId xmlns:p14="http://schemas.microsoft.com/office/powerpoint/2010/main" val="3528403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381"/>
            <a:ext cx="9144000" cy="881783"/>
          </a:xfrm>
        </p:spPr>
        <p:txBody>
          <a:bodyPr>
            <a:normAutofit/>
          </a:bodyPr>
          <a:lstStyle/>
          <a:p>
            <a:pPr algn="ctr"/>
            <a:r>
              <a:rPr lang="en-US" sz="4000" dirty="0" smtClean="0"/>
              <a:t>Building a More Useful Frame</a:t>
            </a:r>
            <a:endParaRPr lang="en-US" sz="4000" dirty="0"/>
          </a:p>
        </p:txBody>
      </p:sp>
      <p:sp>
        <p:nvSpPr>
          <p:cNvPr id="3" name="Content Placeholder 2"/>
          <p:cNvSpPr>
            <a:spLocks noGrp="1"/>
          </p:cNvSpPr>
          <p:nvPr>
            <p:ph idx="1"/>
          </p:nvPr>
        </p:nvSpPr>
        <p:spPr>
          <a:xfrm>
            <a:off x="129309" y="905164"/>
            <a:ext cx="9014691" cy="5952836"/>
          </a:xfrm>
        </p:spPr>
        <p:txBody>
          <a:bodyPr>
            <a:normAutofit/>
          </a:bodyPr>
          <a:lstStyle/>
          <a:p>
            <a:r>
              <a:rPr lang="en-US" sz="3200" dirty="0" smtClean="0"/>
              <a:t>Once the bridge is in place, use the following sentence…</a:t>
            </a:r>
          </a:p>
          <a:p>
            <a:r>
              <a:rPr lang="en-US" sz="3200" b="1" dirty="0" smtClean="0"/>
              <a:t>“I believe it’s fair to say that all levels of government in our democratic republic have a moral obligation to use our commonwealth in ways that protect and empower ALL of us EQUALLY.”</a:t>
            </a:r>
          </a:p>
          <a:p>
            <a:r>
              <a:rPr lang="en-US" sz="3200" dirty="0" smtClean="0"/>
              <a:t>This simple sentence does several important things.</a:t>
            </a:r>
          </a:p>
          <a:p>
            <a:r>
              <a:rPr lang="en-US" sz="3200" b="1" u="sng" dirty="0" smtClean="0"/>
              <a:t>First</a:t>
            </a:r>
            <a:r>
              <a:rPr lang="en-US" sz="3200" dirty="0" smtClean="0"/>
              <a:t>, it replaces the “too big/too small” frame with a discussion of what are the legitimate protection and empowerment functions of government?  </a:t>
            </a:r>
          </a:p>
          <a:p>
            <a:pPr lvl="1"/>
            <a:r>
              <a:rPr lang="en-US" sz="3200" dirty="0" smtClean="0"/>
              <a:t>More on that later…</a:t>
            </a:r>
            <a:endParaRPr lang="en-US" sz="3200" dirty="0"/>
          </a:p>
        </p:txBody>
      </p:sp>
    </p:spTree>
    <p:extLst>
      <p:ext uri="{BB962C8B-B14F-4D97-AF65-F5344CB8AC3E}">
        <p14:creationId xmlns:p14="http://schemas.microsoft.com/office/powerpoint/2010/main" val="225177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73" y="1"/>
            <a:ext cx="7887277" cy="914400"/>
          </a:xfrm>
        </p:spPr>
        <p:txBody>
          <a:bodyPr>
            <a:normAutofit/>
          </a:bodyPr>
          <a:lstStyle/>
          <a:p>
            <a:pPr algn="ctr"/>
            <a:r>
              <a:rPr lang="en-US" sz="4000" dirty="0" smtClean="0"/>
              <a:t>Building a More Useful Frame</a:t>
            </a:r>
            <a:endParaRPr lang="en-US" sz="3600" dirty="0"/>
          </a:p>
        </p:txBody>
      </p:sp>
      <p:sp>
        <p:nvSpPr>
          <p:cNvPr id="3" name="Content Placeholder 2"/>
          <p:cNvSpPr>
            <a:spLocks noGrp="1"/>
          </p:cNvSpPr>
          <p:nvPr>
            <p:ph idx="1"/>
          </p:nvPr>
        </p:nvSpPr>
        <p:spPr>
          <a:xfrm>
            <a:off x="147782" y="914400"/>
            <a:ext cx="8996218" cy="5943599"/>
          </a:xfrm>
        </p:spPr>
        <p:txBody>
          <a:bodyPr>
            <a:normAutofit/>
          </a:bodyPr>
          <a:lstStyle/>
          <a:p>
            <a:pPr>
              <a:lnSpc>
                <a:spcPct val="100000"/>
              </a:lnSpc>
            </a:pPr>
            <a:r>
              <a:rPr lang="en-US" sz="3200" b="1" u="sng" dirty="0" smtClean="0"/>
              <a:t>Second</a:t>
            </a:r>
            <a:r>
              <a:rPr lang="en-US" sz="3200" dirty="0" smtClean="0"/>
              <a:t>, it turns the budgets of government institutions into “moral documents” that can be searched to see if there is sufficient resources available to insure that agency can efficiently and effectively carry out its protection or empowerment function.   </a:t>
            </a:r>
          </a:p>
          <a:p>
            <a:pPr>
              <a:lnSpc>
                <a:spcPct val="100000"/>
              </a:lnSpc>
            </a:pPr>
            <a:r>
              <a:rPr lang="en-US" sz="3200" dirty="0" smtClean="0"/>
              <a:t>When speaking of “commonwealth” or sufficient resources, you are talking about taxes as well as natural and human resources.  </a:t>
            </a:r>
            <a:endParaRPr lang="en-US" sz="3200" dirty="0"/>
          </a:p>
        </p:txBody>
      </p:sp>
    </p:spTree>
    <p:extLst>
      <p:ext uri="{BB962C8B-B14F-4D97-AF65-F5344CB8AC3E}">
        <p14:creationId xmlns:p14="http://schemas.microsoft.com/office/powerpoint/2010/main" val="2910456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822036"/>
          </a:xfrm>
        </p:spPr>
        <p:txBody>
          <a:bodyPr>
            <a:normAutofit/>
          </a:bodyPr>
          <a:lstStyle/>
          <a:p>
            <a:pPr algn="ctr"/>
            <a:r>
              <a:rPr lang="en-US" sz="4000" dirty="0" smtClean="0"/>
              <a:t>Building a More Useful Frame</a:t>
            </a:r>
            <a:endParaRPr lang="en-US" sz="3600" dirty="0"/>
          </a:p>
        </p:txBody>
      </p:sp>
      <p:sp>
        <p:nvSpPr>
          <p:cNvPr id="3" name="Content Placeholder 2"/>
          <p:cNvSpPr>
            <a:spLocks noGrp="1"/>
          </p:cNvSpPr>
          <p:nvPr>
            <p:ph idx="1"/>
          </p:nvPr>
        </p:nvSpPr>
        <p:spPr>
          <a:xfrm>
            <a:off x="92364" y="822036"/>
            <a:ext cx="9051636" cy="6035963"/>
          </a:xfrm>
        </p:spPr>
        <p:txBody>
          <a:bodyPr>
            <a:normAutofit/>
          </a:bodyPr>
          <a:lstStyle/>
          <a:p>
            <a:r>
              <a:rPr lang="en-US" sz="3050" b="1" u="sng" dirty="0" smtClean="0"/>
              <a:t>Finally</a:t>
            </a:r>
            <a:r>
              <a:rPr lang="en-US" sz="3050" dirty="0" smtClean="0"/>
              <a:t>, it can be used to counter the privatization or contracting out of government services. Here’s how. </a:t>
            </a:r>
          </a:p>
          <a:p>
            <a:r>
              <a:rPr lang="en-US" sz="3050" dirty="0" smtClean="0"/>
              <a:t>Privatization and contracting out places the need to make a profit above the “moral mandates” of government. </a:t>
            </a:r>
          </a:p>
          <a:p>
            <a:r>
              <a:rPr lang="en-US" sz="3050" dirty="0" smtClean="0"/>
              <a:t>It ends transparency, a hallmark of good government, because companies conduct their business behind closed doors. </a:t>
            </a:r>
          </a:p>
          <a:p>
            <a:r>
              <a:rPr lang="en-US" sz="3050" dirty="0" smtClean="0"/>
              <a:t>It ends accountability, another hallmark of good government, because when a business changes direction to make more profit elsewhere, it leave government with no resources to pick up where it left off. </a:t>
            </a:r>
            <a:endParaRPr lang="en-US" sz="3050" dirty="0"/>
          </a:p>
        </p:txBody>
      </p:sp>
    </p:spTree>
    <p:extLst>
      <p:ext uri="{BB962C8B-B14F-4D97-AF65-F5344CB8AC3E}">
        <p14:creationId xmlns:p14="http://schemas.microsoft.com/office/powerpoint/2010/main" val="118818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ctr"/>
            <a:r>
              <a:rPr lang="en-US" sz="4000" dirty="0" smtClean="0"/>
              <a:t>More on the Protection Function</a:t>
            </a:r>
            <a:endParaRPr lang="en-US" sz="4000" dirty="0"/>
          </a:p>
        </p:txBody>
      </p:sp>
      <p:sp>
        <p:nvSpPr>
          <p:cNvPr id="3" name="Content Placeholder 2"/>
          <p:cNvSpPr>
            <a:spLocks noGrp="1"/>
          </p:cNvSpPr>
          <p:nvPr>
            <p:ph idx="1"/>
          </p:nvPr>
        </p:nvSpPr>
        <p:spPr>
          <a:xfrm>
            <a:off x="304800" y="914400"/>
            <a:ext cx="8839200" cy="5943600"/>
          </a:xfrm>
        </p:spPr>
        <p:txBody>
          <a:bodyPr>
            <a:normAutofit/>
          </a:bodyPr>
          <a:lstStyle/>
          <a:p>
            <a:pPr>
              <a:lnSpc>
                <a:spcPct val="100000"/>
              </a:lnSpc>
            </a:pPr>
            <a:r>
              <a:rPr lang="en-US" sz="3200" b="1" dirty="0" smtClean="0"/>
              <a:t>Protection functions </a:t>
            </a:r>
            <a:r>
              <a:rPr lang="en-US" sz="3200" dirty="0" smtClean="0"/>
              <a:t>of government begins with the military, police, fire services; as well as the criminal and civil court systems. </a:t>
            </a:r>
          </a:p>
          <a:p>
            <a:pPr>
              <a:lnSpc>
                <a:spcPct val="100000"/>
              </a:lnSpc>
            </a:pPr>
            <a:endParaRPr lang="en-US" sz="3200" dirty="0" smtClean="0"/>
          </a:p>
          <a:p>
            <a:pPr>
              <a:lnSpc>
                <a:spcPct val="100000"/>
              </a:lnSpc>
            </a:pPr>
            <a:r>
              <a:rPr lang="en-US" sz="3200" dirty="0" smtClean="0"/>
              <a:t>It </a:t>
            </a:r>
            <a:r>
              <a:rPr lang="en-US" sz="3200" b="1" u="sng" dirty="0" smtClean="0"/>
              <a:t>extends</a:t>
            </a:r>
            <a:r>
              <a:rPr lang="en-US" sz="3200" dirty="0" smtClean="0"/>
              <a:t> to the legitimate role of defending the citizenry from the excesses of an under-regulated market economy.  This function includes protections for consumers, wage earners, pensioners, the environment, disaster relief, safeguarding the integrity of all forms of financial investment and more. </a:t>
            </a:r>
            <a:endParaRPr lang="en-US" sz="3200" dirty="0"/>
          </a:p>
        </p:txBody>
      </p:sp>
    </p:spTree>
    <p:extLst>
      <p:ext uri="{BB962C8B-B14F-4D97-AF65-F5344CB8AC3E}">
        <p14:creationId xmlns:p14="http://schemas.microsoft.com/office/powerpoint/2010/main" val="159134522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97"/>
            <a:ext cx="8229600" cy="909403"/>
          </a:xfrm>
        </p:spPr>
        <p:txBody>
          <a:bodyPr>
            <a:normAutofit fontScale="90000"/>
          </a:bodyPr>
          <a:lstStyle/>
          <a:p>
            <a:pPr algn="ctr"/>
            <a:r>
              <a:rPr lang="en-US" sz="4000" dirty="0" smtClean="0"/>
              <a:t>More on the Empowerment Function</a:t>
            </a:r>
            <a:endParaRPr lang="en-US" sz="4000" dirty="0"/>
          </a:p>
        </p:txBody>
      </p:sp>
      <p:sp>
        <p:nvSpPr>
          <p:cNvPr id="3" name="Content Placeholder 2"/>
          <p:cNvSpPr>
            <a:spLocks noGrp="1"/>
          </p:cNvSpPr>
          <p:nvPr>
            <p:ph idx="1"/>
          </p:nvPr>
        </p:nvSpPr>
        <p:spPr>
          <a:xfrm>
            <a:off x="138546" y="914400"/>
            <a:ext cx="8885382" cy="5943600"/>
          </a:xfrm>
        </p:spPr>
        <p:txBody>
          <a:bodyPr>
            <a:normAutofit/>
          </a:bodyPr>
          <a:lstStyle/>
          <a:p>
            <a:pPr marL="342900" lvl="1" indent="-342900">
              <a:lnSpc>
                <a:spcPct val="100000"/>
              </a:lnSpc>
              <a:buFont typeface="Arial" pitchFamily="34" charset="0"/>
              <a:buChar char="•"/>
            </a:pPr>
            <a:r>
              <a:rPr lang="en-US" sz="3200" b="1" dirty="0" smtClean="0"/>
              <a:t>Empowerment functions </a:t>
            </a:r>
            <a:r>
              <a:rPr lang="en-US" sz="3200" dirty="0" smtClean="0"/>
              <a:t>begin with the </a:t>
            </a:r>
            <a:r>
              <a:rPr lang="en-US" sz="3200" dirty="0"/>
              <a:t>use of public resources on a large scale for commerce, human development, and civic </a:t>
            </a:r>
            <a:r>
              <a:rPr lang="en-US" sz="3200" dirty="0" smtClean="0"/>
              <a:t>improvement.</a:t>
            </a:r>
          </a:p>
          <a:p>
            <a:pPr marL="342900" lvl="1" indent="-342900">
              <a:lnSpc>
                <a:spcPct val="100000"/>
              </a:lnSpc>
              <a:buFont typeface="Arial" pitchFamily="34" charset="0"/>
              <a:buChar char="•"/>
            </a:pPr>
            <a:endParaRPr lang="en-US" sz="800" dirty="0"/>
          </a:p>
          <a:p>
            <a:pPr marL="342900" lvl="1" indent="-342900">
              <a:lnSpc>
                <a:spcPct val="100000"/>
              </a:lnSpc>
              <a:buFont typeface="Arial" pitchFamily="34" charset="0"/>
              <a:buChar char="•"/>
            </a:pPr>
            <a:r>
              <a:rPr lang="en-US" sz="3200" dirty="0" smtClean="0"/>
              <a:t>Government achieves this by leveling the playing field, and removing barriers to the American Dream.   Its responsibilities extend to public </a:t>
            </a:r>
            <a:r>
              <a:rPr lang="en-US" sz="3200" dirty="0"/>
              <a:t>education, </a:t>
            </a:r>
            <a:r>
              <a:rPr lang="en-US" sz="3200" dirty="0" smtClean="0"/>
              <a:t>creation and maintenance of physical infrastructure, agricultural </a:t>
            </a:r>
            <a:r>
              <a:rPr lang="en-US" sz="3200" dirty="0"/>
              <a:t>assistance, regulation of financial institutions, provisions for production and transmission of </a:t>
            </a:r>
            <a:r>
              <a:rPr lang="en-US" sz="3200" dirty="0" smtClean="0"/>
              <a:t>power, sponsored </a:t>
            </a:r>
            <a:r>
              <a:rPr lang="en-US" sz="3200" dirty="0"/>
              <a:t>basic </a:t>
            </a:r>
            <a:r>
              <a:rPr lang="en-US" sz="3200" dirty="0" smtClean="0"/>
              <a:t>research, and more. </a:t>
            </a:r>
            <a:endParaRPr lang="en-US" sz="3200" dirty="0"/>
          </a:p>
          <a:p>
            <a:pPr>
              <a:lnSpc>
                <a:spcPct val="100000"/>
              </a:lnSpc>
            </a:pPr>
            <a:endParaRPr lang="en-US" dirty="0"/>
          </a:p>
        </p:txBody>
      </p:sp>
    </p:spTree>
    <p:extLst>
      <p:ext uri="{BB962C8B-B14F-4D97-AF65-F5344CB8AC3E}">
        <p14:creationId xmlns:p14="http://schemas.microsoft.com/office/powerpoint/2010/main" val="980404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673" y="261257"/>
            <a:ext cx="8702667" cy="6418217"/>
          </a:xfrm>
        </p:spPr>
      </p:pic>
    </p:spTree>
    <p:extLst>
      <p:ext uri="{BB962C8B-B14F-4D97-AF65-F5344CB8AC3E}">
        <p14:creationId xmlns:p14="http://schemas.microsoft.com/office/powerpoint/2010/main" val="1595458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06245"/>
          </a:xfrm>
        </p:spPr>
        <p:txBody>
          <a:bodyPr>
            <a:normAutofit/>
          </a:bodyPr>
          <a:lstStyle/>
          <a:p>
            <a:pPr algn="ctr"/>
            <a:r>
              <a:rPr lang="en-US" sz="4000" dirty="0" smtClean="0"/>
              <a:t>Where Do Unions Fit? </a:t>
            </a:r>
            <a:endParaRPr lang="en-US" sz="4000" dirty="0"/>
          </a:p>
        </p:txBody>
      </p:sp>
      <p:sp>
        <p:nvSpPr>
          <p:cNvPr id="3" name="Content Placeholder 2"/>
          <p:cNvSpPr>
            <a:spLocks noGrp="1"/>
          </p:cNvSpPr>
          <p:nvPr>
            <p:ph idx="1"/>
          </p:nvPr>
        </p:nvSpPr>
        <p:spPr>
          <a:xfrm>
            <a:off x="129309" y="711200"/>
            <a:ext cx="9014691" cy="6146799"/>
          </a:xfrm>
        </p:spPr>
        <p:txBody>
          <a:bodyPr>
            <a:noAutofit/>
          </a:bodyPr>
          <a:lstStyle/>
          <a:p>
            <a:pPr>
              <a:lnSpc>
                <a:spcPct val="105000"/>
              </a:lnSpc>
            </a:pPr>
            <a:r>
              <a:rPr lang="en-US" sz="3050" dirty="0" smtClean="0"/>
              <a:t>Wrap them in the flag!  Our founders 1) challenged the legal property rights of the English and 2) established a democratic nation that gave a voice to </a:t>
            </a:r>
            <a:r>
              <a:rPr lang="en-US" sz="3050" b="1" dirty="0" smtClean="0"/>
              <a:t>the formerly voiceless</a:t>
            </a:r>
            <a:r>
              <a:rPr lang="en-US" sz="3050" dirty="0" smtClean="0"/>
              <a:t>.</a:t>
            </a:r>
          </a:p>
          <a:p>
            <a:pPr>
              <a:lnSpc>
                <a:spcPct val="105000"/>
              </a:lnSpc>
            </a:pPr>
            <a:r>
              <a:rPr lang="en-US" sz="3050" dirty="0" smtClean="0"/>
              <a:t>Employers in the private </a:t>
            </a:r>
            <a:r>
              <a:rPr lang="en-US" sz="3050" u="sng" dirty="0" smtClean="0"/>
              <a:t>and</a:t>
            </a:r>
            <a:r>
              <a:rPr lang="en-US" sz="3050" dirty="0" smtClean="0"/>
              <a:t> public sector think 24/7 about finding ways to make their operations </a:t>
            </a:r>
            <a:r>
              <a:rPr lang="en-US" sz="3050" b="1" dirty="0" smtClean="0"/>
              <a:t>“leaner and meaner”</a:t>
            </a:r>
            <a:r>
              <a:rPr lang="en-US" sz="3050" dirty="0" smtClean="0"/>
              <a:t> often by finding ways for employees to </a:t>
            </a:r>
            <a:r>
              <a:rPr lang="en-US" sz="3050" b="1" dirty="0" smtClean="0"/>
              <a:t>“do more with less.”  </a:t>
            </a:r>
          </a:p>
          <a:p>
            <a:pPr>
              <a:lnSpc>
                <a:spcPct val="105000"/>
              </a:lnSpc>
            </a:pPr>
            <a:r>
              <a:rPr lang="en-US" sz="3050" dirty="0" smtClean="0"/>
              <a:t>So labor unions exist to introduce </a:t>
            </a:r>
            <a:r>
              <a:rPr lang="en-US" sz="3050" b="1" dirty="0" smtClean="0"/>
              <a:t>meaningful democracy</a:t>
            </a:r>
            <a:r>
              <a:rPr lang="en-US" sz="3050" dirty="0" smtClean="0"/>
              <a:t> to the workplace…often over employer objections…to give employees a voice in jointly determining their future quality of life. </a:t>
            </a:r>
          </a:p>
        </p:txBody>
      </p:sp>
    </p:spTree>
    <p:extLst>
      <p:ext uri="{BB962C8B-B14F-4D97-AF65-F5344CB8AC3E}">
        <p14:creationId xmlns:p14="http://schemas.microsoft.com/office/powerpoint/2010/main" val="2955745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825909"/>
          </a:xfrm>
        </p:spPr>
        <p:txBody>
          <a:bodyPr>
            <a:normAutofit/>
          </a:bodyPr>
          <a:lstStyle/>
          <a:p>
            <a:pPr algn="ctr"/>
            <a:r>
              <a:rPr lang="en-US" sz="4000" dirty="0"/>
              <a:t>Where </a:t>
            </a:r>
            <a:r>
              <a:rPr lang="en-US" sz="4000" dirty="0" smtClean="0"/>
              <a:t>Do </a:t>
            </a:r>
            <a:r>
              <a:rPr lang="en-US" sz="4000" dirty="0"/>
              <a:t>Unions Fit? </a:t>
            </a:r>
            <a:endParaRPr lang="en-US" sz="3600" dirty="0"/>
          </a:p>
        </p:txBody>
      </p:sp>
      <p:sp>
        <p:nvSpPr>
          <p:cNvPr id="3" name="Content Placeholder 2"/>
          <p:cNvSpPr>
            <a:spLocks noGrp="1"/>
          </p:cNvSpPr>
          <p:nvPr>
            <p:ph idx="1"/>
          </p:nvPr>
        </p:nvSpPr>
        <p:spPr>
          <a:xfrm>
            <a:off x="0" y="737420"/>
            <a:ext cx="9143999" cy="6120580"/>
          </a:xfrm>
        </p:spPr>
        <p:txBody>
          <a:bodyPr>
            <a:normAutofit/>
          </a:bodyPr>
          <a:lstStyle/>
          <a:p>
            <a:pPr>
              <a:lnSpc>
                <a:spcPct val="95000"/>
              </a:lnSpc>
            </a:pPr>
            <a:r>
              <a:rPr lang="en-US" sz="3200" dirty="0"/>
              <a:t>“Join the union, girls, and together say Equal Pay for Equal Work.” </a:t>
            </a:r>
            <a:r>
              <a:rPr lang="en-US" sz="3200" i="1" dirty="0"/>
              <a:t>Susan B. Anthony in The Revolution </a:t>
            </a:r>
            <a:r>
              <a:rPr lang="en-US" sz="3200" i="1" dirty="0" smtClean="0"/>
              <a:t>1869</a:t>
            </a:r>
          </a:p>
          <a:p>
            <a:pPr>
              <a:lnSpc>
                <a:spcPct val="95000"/>
              </a:lnSpc>
            </a:pPr>
            <a:r>
              <a:rPr lang="en-US" sz="3200" dirty="0" smtClean="0"/>
              <a:t>In a nation dedicated to the idea that we’re all equal and have inalienable rights, unions </a:t>
            </a:r>
            <a:r>
              <a:rPr lang="en-US" sz="3200" b="1" dirty="0" smtClean="0"/>
              <a:t>level playing fields</a:t>
            </a:r>
            <a:r>
              <a:rPr lang="en-US" sz="3200" dirty="0" smtClean="0"/>
              <a:t> and </a:t>
            </a:r>
            <a:r>
              <a:rPr lang="en-US" sz="3200" b="1" dirty="0" smtClean="0"/>
              <a:t>remove barriers</a:t>
            </a:r>
            <a:r>
              <a:rPr lang="en-US" sz="3200" dirty="0" smtClean="0"/>
              <a:t> on the path to the American Dream. </a:t>
            </a:r>
          </a:p>
          <a:p>
            <a:pPr>
              <a:lnSpc>
                <a:spcPct val="95000"/>
              </a:lnSpc>
            </a:pPr>
            <a:r>
              <a:rPr lang="en-US" sz="3200" dirty="0" smtClean="0"/>
              <a:t>Unions are the tools that everyday wage earners use to climb out of poverty and into the middle class. </a:t>
            </a:r>
          </a:p>
          <a:p>
            <a:pPr>
              <a:lnSpc>
                <a:spcPct val="95000"/>
              </a:lnSpc>
            </a:pPr>
            <a:endParaRPr lang="en-US" sz="100" dirty="0" smtClean="0"/>
          </a:p>
          <a:p>
            <a:pPr>
              <a:lnSpc>
                <a:spcPct val="95000"/>
              </a:lnSpc>
            </a:pPr>
            <a:r>
              <a:rPr lang="en-US" sz="3200" dirty="0" smtClean="0"/>
              <a:t>Unions are arguably our nation’s oldest, largest, and most successful institution advocating for </a:t>
            </a:r>
            <a:r>
              <a:rPr lang="en-US" sz="3200" b="1" dirty="0" smtClean="0"/>
              <a:t>economic and social justice</a:t>
            </a:r>
            <a:r>
              <a:rPr lang="en-US" sz="3200" dirty="0" smtClean="0"/>
              <a:t>.  </a:t>
            </a:r>
          </a:p>
          <a:p>
            <a:pPr>
              <a:lnSpc>
                <a:spcPct val="95000"/>
              </a:lnSpc>
            </a:pPr>
            <a:endParaRPr lang="en-US" sz="2800" dirty="0"/>
          </a:p>
        </p:txBody>
      </p:sp>
    </p:spTree>
    <p:extLst>
      <p:ext uri="{BB962C8B-B14F-4D97-AF65-F5344CB8AC3E}">
        <p14:creationId xmlns:p14="http://schemas.microsoft.com/office/powerpoint/2010/main" val="4067692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473046"/>
          </a:xfrm>
        </p:spPr>
        <p:txBody>
          <a:bodyPr>
            <a:normAutofit/>
          </a:bodyPr>
          <a:lstStyle/>
          <a:p>
            <a:pPr algn="ctr"/>
            <a:r>
              <a:rPr lang="en-US" sz="4000" b="1" dirty="0" smtClean="0">
                <a:latin typeface="+mn-lt"/>
              </a:rPr>
              <a:t>What is the Proper Role of Government </a:t>
            </a:r>
            <a:br>
              <a:rPr lang="en-US" sz="4000" b="1" dirty="0" smtClean="0">
                <a:latin typeface="+mn-lt"/>
              </a:rPr>
            </a:br>
            <a:r>
              <a:rPr lang="en-US" sz="4000" b="1" dirty="0" smtClean="0">
                <a:latin typeface="+mn-lt"/>
              </a:rPr>
              <a:t>in our Every Day Lives? </a:t>
            </a:r>
            <a:endParaRPr lang="en-US" sz="4000" b="1" dirty="0">
              <a:latin typeface="+mn-lt"/>
            </a:endParaRPr>
          </a:p>
        </p:txBody>
      </p:sp>
      <p:sp>
        <p:nvSpPr>
          <p:cNvPr id="3" name="Content Placeholder 2"/>
          <p:cNvSpPr>
            <a:spLocks noGrp="1"/>
          </p:cNvSpPr>
          <p:nvPr>
            <p:ph idx="1"/>
          </p:nvPr>
        </p:nvSpPr>
        <p:spPr/>
        <p:txBody>
          <a:bodyPr>
            <a:normAutofit/>
          </a:bodyPr>
          <a:lstStyle/>
          <a:p>
            <a:pPr marL="0" indent="0">
              <a:lnSpc>
                <a:spcPct val="105000"/>
              </a:lnSpc>
              <a:buNone/>
            </a:pPr>
            <a:r>
              <a:rPr lang="en-US" sz="4400" dirty="0"/>
              <a:t>“All levels of government, in our </a:t>
            </a:r>
            <a:r>
              <a:rPr lang="en-US" sz="4400" b="1" dirty="0"/>
              <a:t>democratic republic,</a:t>
            </a:r>
            <a:r>
              <a:rPr lang="en-US" sz="4400" dirty="0"/>
              <a:t> have a </a:t>
            </a:r>
            <a:r>
              <a:rPr lang="en-US" sz="4400" b="1" dirty="0"/>
              <a:t>moral</a:t>
            </a:r>
            <a:r>
              <a:rPr lang="en-US" sz="4400" dirty="0"/>
              <a:t> obligation to use our </a:t>
            </a:r>
            <a:r>
              <a:rPr lang="en-US" sz="4400" b="1" dirty="0"/>
              <a:t>commonwealth</a:t>
            </a:r>
            <a:r>
              <a:rPr lang="en-US" sz="4400" dirty="0"/>
              <a:t> in ways that </a:t>
            </a:r>
            <a:r>
              <a:rPr lang="en-US" sz="4400" b="1" dirty="0"/>
              <a:t>protect</a:t>
            </a:r>
            <a:r>
              <a:rPr lang="en-US" sz="4400" dirty="0"/>
              <a:t> and </a:t>
            </a:r>
            <a:r>
              <a:rPr lang="en-US" sz="4400" b="1" dirty="0"/>
              <a:t>empower</a:t>
            </a:r>
            <a:r>
              <a:rPr lang="en-US" sz="4400" dirty="0"/>
              <a:t> ALL of </a:t>
            </a:r>
            <a:r>
              <a:rPr lang="en-US" sz="4400" dirty="0" smtClean="0"/>
              <a:t>us </a:t>
            </a:r>
            <a:r>
              <a:rPr lang="en-US" sz="4400" dirty="0"/>
              <a:t>EQUALLY.” </a:t>
            </a:r>
            <a:endParaRPr lang="en-US" sz="4000" dirty="0"/>
          </a:p>
          <a:p>
            <a:endParaRPr lang="en-US" sz="4000" dirty="0"/>
          </a:p>
        </p:txBody>
      </p:sp>
    </p:spTree>
    <p:extLst>
      <p:ext uri="{BB962C8B-B14F-4D97-AF65-F5344CB8AC3E}">
        <p14:creationId xmlns:p14="http://schemas.microsoft.com/office/powerpoint/2010/main" val="3277322738"/>
      </p:ext>
    </p:extLst>
  </p:cSld>
  <p:clrMapOvr>
    <a:masterClrMapping/>
  </p:clrMapOvr>
</p:sld>
</file>

<file path=ppt/theme/theme1.xml><?xml version="1.0" encoding="utf-8"?>
<a:theme xmlns:a="http://schemas.openxmlformats.org/drawingml/2006/main" name="UN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UNO" id="{190AEB19-A163-45DE-9AE7-9DB032BD1068}" vid="{4F613D33-AC07-46A0-AD9A-DBC73AE596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624</TotalTime>
  <Words>3473</Words>
  <Application>Microsoft Macintosh PowerPoint</Application>
  <PresentationFormat>Presentación en pantalla (4:3)</PresentationFormat>
  <Paragraphs>257</Paragraphs>
  <Slides>22</Slides>
  <Notes>22</Notes>
  <HiddenSlides>0</HiddenSlides>
  <MMClips>0</MMClips>
  <ScaleCrop>false</ScaleCrop>
  <HeadingPairs>
    <vt:vector size="4" baseType="variant">
      <vt:variant>
        <vt:lpstr>Tema</vt:lpstr>
      </vt:variant>
      <vt:variant>
        <vt:i4>3</vt:i4>
      </vt:variant>
      <vt:variant>
        <vt:lpstr>Títulos de diapositiva</vt:lpstr>
      </vt:variant>
      <vt:variant>
        <vt:i4>22</vt:i4>
      </vt:variant>
    </vt:vector>
  </HeadingPairs>
  <TitlesOfParts>
    <vt:vector size="25" baseType="lpstr">
      <vt:lpstr>UNO</vt:lpstr>
      <vt:lpstr>Office Theme</vt:lpstr>
      <vt:lpstr>1_Office Theme</vt:lpstr>
      <vt:lpstr>Explaining the Proper Role of Government in Our Everyday Lives &amp; Doing It in Ways that Win Hearts and Minds </vt:lpstr>
      <vt:lpstr>Reality Check</vt:lpstr>
      <vt:lpstr>Presentación de PowerPoint</vt:lpstr>
      <vt:lpstr>Ever Had This Discussion?</vt:lpstr>
      <vt:lpstr>What Does Government Exist to Do?  </vt:lpstr>
      <vt:lpstr>Origin of the “Too big/Too small” Frame </vt:lpstr>
      <vt:lpstr>What is the Best Way to Respond to the  “Too Big/Too Small” Frame?  </vt:lpstr>
      <vt:lpstr>Build that “Values Bridge” </vt:lpstr>
      <vt:lpstr>Build that “Values Bridge” </vt:lpstr>
      <vt:lpstr>The Values Bridge for  Discussing Government</vt:lpstr>
      <vt:lpstr>Getting Beyond “Too big/Too small” </vt:lpstr>
      <vt:lpstr>The Values Bridge for  Discussing Government</vt:lpstr>
      <vt:lpstr>Government’s Purpose</vt:lpstr>
      <vt:lpstr>Building a More Useful Frame</vt:lpstr>
      <vt:lpstr>Building a More Useful Frame</vt:lpstr>
      <vt:lpstr>Building a More Useful Frame</vt:lpstr>
      <vt:lpstr>More on the Protection Function</vt:lpstr>
      <vt:lpstr>More on the Empowerment Function</vt:lpstr>
      <vt:lpstr>Presentación de PowerPoint</vt:lpstr>
      <vt:lpstr>Where Do Unions Fit? </vt:lpstr>
      <vt:lpstr>Where Do Unions Fit? </vt:lpstr>
      <vt:lpstr>What is the Proper Role of Government  in our Every Day Lives?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Proper Role of Government in Our Everyday Lives</dc:title>
  <dc:creator>John Kretzschmar</dc:creator>
  <cp:lastModifiedBy>User</cp:lastModifiedBy>
  <cp:revision>85</cp:revision>
  <cp:lastPrinted>2015-01-06T17:05:49Z</cp:lastPrinted>
  <dcterms:created xsi:type="dcterms:W3CDTF">2017-01-05T19:01:12Z</dcterms:created>
  <dcterms:modified xsi:type="dcterms:W3CDTF">2017-01-18T02:18:50Z</dcterms:modified>
</cp:coreProperties>
</file>