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17"/>
  </p:notesMasterIdLst>
  <p:sldIdLst>
    <p:sldId id="256" r:id="rId2"/>
    <p:sldId id="258" r:id="rId3"/>
    <p:sldId id="262" r:id="rId4"/>
    <p:sldId id="275" r:id="rId5"/>
    <p:sldId id="281" r:id="rId6"/>
    <p:sldId id="264" r:id="rId7"/>
    <p:sldId id="283" r:id="rId8"/>
    <p:sldId id="278" r:id="rId9"/>
    <p:sldId id="284" r:id="rId10"/>
    <p:sldId id="282" r:id="rId11"/>
    <p:sldId id="279" r:id="rId12"/>
    <p:sldId id="285" r:id="rId13"/>
    <p:sldId id="273" r:id="rId14"/>
    <p:sldId id="280" r:id="rId15"/>
    <p:sldId id="27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03" autoAdjust="0"/>
    <p:restoredTop sz="94434" autoAdjust="0"/>
  </p:normalViewPr>
  <p:slideViewPr>
    <p:cSldViewPr>
      <p:cViewPr varScale="1">
        <p:scale>
          <a:sx n="74" d="100"/>
          <a:sy n="74" d="100"/>
        </p:scale>
        <p:origin x="134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B43B84-0143-4DCE-ACB7-1D48B069EDA8}" type="datetimeFigureOut">
              <a:rPr lang="en-ZA" smtClean="0"/>
              <a:t>2017/04/25</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90FF9F-C20D-4D28-8B50-E61D33373D73}" type="slidenum">
              <a:rPr lang="en-ZA" smtClean="0"/>
              <a:t>‹#›</a:t>
            </a:fld>
            <a:endParaRPr lang="en-ZA"/>
          </a:p>
        </p:txBody>
      </p:sp>
    </p:spTree>
    <p:extLst>
      <p:ext uri="{BB962C8B-B14F-4D97-AF65-F5344CB8AC3E}">
        <p14:creationId xmlns:p14="http://schemas.microsoft.com/office/powerpoint/2010/main" val="3096370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5790FF9F-C20D-4D28-8B50-E61D33373D73}" type="slidenum">
              <a:rPr lang="en-ZA" smtClean="0"/>
              <a:t>2</a:t>
            </a:fld>
            <a:endParaRPr lang="en-ZA"/>
          </a:p>
        </p:txBody>
      </p:sp>
    </p:spTree>
    <p:extLst>
      <p:ext uri="{BB962C8B-B14F-4D97-AF65-F5344CB8AC3E}">
        <p14:creationId xmlns:p14="http://schemas.microsoft.com/office/powerpoint/2010/main" val="1572769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5790FF9F-C20D-4D28-8B50-E61D33373D73}" type="slidenum">
              <a:rPr lang="en-ZA" smtClean="0"/>
              <a:t>8</a:t>
            </a:fld>
            <a:endParaRPr lang="en-ZA"/>
          </a:p>
        </p:txBody>
      </p:sp>
    </p:spTree>
    <p:extLst>
      <p:ext uri="{BB962C8B-B14F-4D97-AF65-F5344CB8AC3E}">
        <p14:creationId xmlns:p14="http://schemas.microsoft.com/office/powerpoint/2010/main" val="2006853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5790FF9F-C20D-4D28-8B50-E61D33373D73}" type="slidenum">
              <a:rPr lang="en-ZA" smtClean="0"/>
              <a:t>9</a:t>
            </a:fld>
            <a:endParaRPr lang="en-ZA"/>
          </a:p>
        </p:txBody>
      </p:sp>
    </p:spTree>
    <p:extLst>
      <p:ext uri="{BB962C8B-B14F-4D97-AF65-F5344CB8AC3E}">
        <p14:creationId xmlns:p14="http://schemas.microsoft.com/office/powerpoint/2010/main" val="678906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5790FF9F-C20D-4D28-8B50-E61D33373D73}" type="slidenum">
              <a:rPr lang="en-ZA" smtClean="0"/>
              <a:t>10</a:t>
            </a:fld>
            <a:endParaRPr lang="en-ZA"/>
          </a:p>
        </p:txBody>
      </p:sp>
    </p:spTree>
    <p:extLst>
      <p:ext uri="{BB962C8B-B14F-4D97-AF65-F5344CB8AC3E}">
        <p14:creationId xmlns:p14="http://schemas.microsoft.com/office/powerpoint/2010/main" val="3964939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5CDCA22-9941-4C30-B247-AD0690E0BB5D}" type="datetimeFigureOut">
              <a:rPr lang="en-ZA" smtClean="0"/>
              <a:t>2017/04/25</a:t>
            </a:fld>
            <a:endParaRPr lang="en-ZA"/>
          </a:p>
        </p:txBody>
      </p:sp>
      <p:sp>
        <p:nvSpPr>
          <p:cNvPr id="19" name="Footer Placeholder 18"/>
          <p:cNvSpPr>
            <a:spLocks noGrp="1"/>
          </p:cNvSpPr>
          <p:nvPr>
            <p:ph type="ftr" sz="quarter" idx="11"/>
          </p:nvPr>
        </p:nvSpPr>
        <p:spPr/>
        <p:txBody>
          <a:bodyPr/>
          <a:lstStyle/>
          <a:p>
            <a:endParaRPr lang="en-ZA"/>
          </a:p>
        </p:txBody>
      </p:sp>
      <p:sp>
        <p:nvSpPr>
          <p:cNvPr id="27" name="Slide Number Placeholder 26"/>
          <p:cNvSpPr>
            <a:spLocks noGrp="1"/>
          </p:cNvSpPr>
          <p:nvPr>
            <p:ph type="sldNum" sz="quarter" idx="12"/>
          </p:nvPr>
        </p:nvSpPr>
        <p:spPr/>
        <p:txBody>
          <a:bodyPr/>
          <a:lstStyle/>
          <a:p>
            <a:fld id="{E974E67C-667A-4715-B650-48B7635B04EE}" type="slidenum">
              <a:rPr lang="en-ZA" smtClean="0"/>
              <a:t>‹#›</a:t>
            </a:fld>
            <a:endParaRPr lang="en-Z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5CDCA22-9941-4C30-B247-AD0690E0BB5D}" type="datetimeFigureOut">
              <a:rPr lang="en-ZA" smtClean="0"/>
              <a:t>2017/04/25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974E67C-667A-4715-B650-48B7635B04EE}" type="slidenum">
              <a:rPr lang="en-ZA" smtClean="0"/>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5CDCA22-9941-4C30-B247-AD0690E0BB5D}" type="datetimeFigureOut">
              <a:rPr lang="en-ZA" smtClean="0"/>
              <a:t>2017/04/25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974E67C-667A-4715-B650-48B7635B04EE}" type="slidenum">
              <a:rPr lang="en-ZA" smtClean="0"/>
              <a:t>‹#›</a:t>
            </a:fld>
            <a:endParaRPr lang="en-Z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5CDCA22-9941-4C30-B247-AD0690E0BB5D}" type="datetimeFigureOut">
              <a:rPr lang="en-ZA" smtClean="0"/>
              <a:t>2017/04/25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974E67C-667A-4715-B650-48B7635B04EE}" type="slidenum">
              <a:rPr lang="en-ZA" smtClean="0"/>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5CDCA22-9941-4C30-B247-AD0690E0BB5D}" type="datetimeFigureOut">
              <a:rPr lang="en-ZA" smtClean="0"/>
              <a:t>2017/04/25</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E974E67C-667A-4715-B650-48B7635B04EE}" type="slidenum">
              <a:rPr lang="en-ZA" smtClean="0"/>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5CDCA22-9941-4C30-B247-AD0690E0BB5D}" type="datetimeFigureOut">
              <a:rPr lang="en-ZA" smtClean="0"/>
              <a:t>2017/04/25</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E974E67C-667A-4715-B650-48B7635B04EE}" type="slidenum">
              <a:rPr lang="en-ZA" smtClean="0"/>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CDCA22-9941-4C30-B247-AD0690E0BB5D}" type="datetimeFigureOut">
              <a:rPr lang="en-ZA" smtClean="0"/>
              <a:t>2017/04/25</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E974E67C-667A-4715-B650-48B7635B04EE}" type="slidenum">
              <a:rPr lang="en-ZA" smtClean="0"/>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5CDCA22-9941-4C30-B247-AD0690E0BB5D}" type="datetimeFigureOut">
              <a:rPr lang="en-ZA" smtClean="0"/>
              <a:t>2017/04/25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974E67C-667A-4715-B650-48B7635B04EE}" type="slidenum">
              <a:rPr lang="en-ZA" smtClean="0"/>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5CDCA22-9941-4C30-B247-AD0690E0BB5D}" type="datetimeFigureOut">
              <a:rPr lang="en-ZA" smtClean="0"/>
              <a:t>2017/04/25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a:xfrm>
            <a:off x="8077200" y="6356350"/>
            <a:ext cx="609600" cy="365125"/>
          </a:xfrm>
        </p:spPr>
        <p:txBody>
          <a:bodyPr/>
          <a:lstStyle/>
          <a:p>
            <a:fld id="{E974E67C-667A-4715-B650-48B7635B04EE}" type="slidenum">
              <a:rPr lang="en-ZA" smtClean="0"/>
              <a:t>‹#›</a:t>
            </a:fld>
            <a:endParaRPr lang="en-Z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5CDCA22-9941-4C30-B247-AD0690E0BB5D}" type="datetimeFigureOut">
              <a:rPr lang="en-ZA" smtClean="0"/>
              <a:t>2017/04/25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974E67C-667A-4715-B650-48B7635B04EE}" type="slidenum">
              <a:rPr lang="en-ZA" smtClean="0"/>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5CDCA22-9941-4C30-B247-AD0690E0BB5D}" type="datetimeFigureOut">
              <a:rPr lang="en-ZA" smtClean="0"/>
              <a:t>2017/04/25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974E67C-667A-4715-B650-48B7635B04EE}" type="slidenum">
              <a:rPr lang="en-ZA" smtClean="0"/>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5CDCA22-9941-4C30-B247-AD0690E0BB5D}" type="datetimeFigureOut">
              <a:rPr lang="en-ZA" smtClean="0"/>
              <a:t>2017/04/25</a:t>
            </a:fld>
            <a:endParaRPr lang="en-Z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Z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974E67C-667A-4715-B650-48B7635B04EE}" type="slidenum">
              <a:rPr lang="en-ZA" smtClean="0"/>
              <a:t>‹#›</a:t>
            </a:fld>
            <a:endParaRPr lang="en-Z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ifweaonline.org/"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371600"/>
            <a:ext cx="8640960" cy="1828800"/>
          </a:xfrm>
        </p:spPr>
        <p:txBody>
          <a:bodyPr anchor="ctr">
            <a:normAutofit fontScale="90000"/>
          </a:bodyPr>
          <a:lstStyle/>
          <a:p>
            <a:pPr algn="ctr"/>
            <a:r>
              <a:rPr lang="en-ZA" dirty="0" smtClean="0">
                <a:effectLst/>
              </a:rPr>
              <a:t/>
            </a:r>
            <a:br>
              <a:rPr lang="en-ZA" dirty="0" smtClean="0">
                <a:effectLst/>
              </a:rPr>
            </a:br>
            <a:r>
              <a:rPr lang="en-ZA" dirty="0" smtClean="0">
                <a:effectLst/>
              </a:rPr>
              <a:t>LABOR </a:t>
            </a:r>
            <a:r>
              <a:rPr lang="en-ZA" dirty="0">
                <a:effectLst/>
              </a:rPr>
              <a:t>EDUCATION AND GLOBAL SOLIDARITY</a:t>
            </a:r>
            <a:r>
              <a:rPr lang="en-ZA" dirty="0" smtClean="0"/>
              <a:t/>
            </a:r>
            <a:br>
              <a:rPr lang="en-ZA" dirty="0" smtClean="0"/>
            </a:br>
            <a:endParaRPr lang="en-ZA" dirty="0"/>
          </a:p>
        </p:txBody>
      </p:sp>
      <p:sp>
        <p:nvSpPr>
          <p:cNvPr id="3" name="Subtitle 2"/>
          <p:cNvSpPr>
            <a:spLocks noGrp="1"/>
          </p:cNvSpPr>
          <p:nvPr>
            <p:ph type="subTitle" idx="1"/>
          </p:nvPr>
        </p:nvSpPr>
        <p:spPr>
          <a:xfrm>
            <a:off x="251520" y="3212976"/>
            <a:ext cx="8640960" cy="1800200"/>
          </a:xfrm>
        </p:spPr>
        <p:txBody>
          <a:bodyPr/>
          <a:lstStyle/>
          <a:p>
            <a:pPr algn="ctr"/>
            <a:endParaRPr lang="en-ZA" dirty="0" smtClean="0">
              <a:latin typeface="+mj-lt"/>
            </a:endParaRPr>
          </a:p>
          <a:p>
            <a:pPr algn="ctr"/>
            <a:r>
              <a:rPr lang="en-ZA" dirty="0" smtClean="0">
                <a:latin typeface="+mj-lt"/>
              </a:rPr>
              <a:t>BUILDING </a:t>
            </a:r>
            <a:r>
              <a:rPr lang="en-ZA" dirty="0">
                <a:latin typeface="+mj-lt"/>
              </a:rPr>
              <a:t>A GLOBAL KNOWLEDGE COMMUNITY: RE-CALIBRATING WORKERS’ EDUCATION FOR THE 21</a:t>
            </a:r>
            <a:r>
              <a:rPr lang="en-ZA" baseline="30000" dirty="0">
                <a:latin typeface="+mj-lt"/>
              </a:rPr>
              <a:t>ST</a:t>
            </a:r>
            <a:r>
              <a:rPr lang="en-ZA" dirty="0">
                <a:latin typeface="+mj-lt"/>
              </a:rPr>
              <a:t> CENTURY</a:t>
            </a:r>
          </a:p>
          <a:p>
            <a:pPr algn="ctr"/>
            <a:endParaRPr lang="en-ZA" dirty="0">
              <a:latin typeface="+mj-lt"/>
            </a:endParaRPr>
          </a:p>
        </p:txBody>
      </p:sp>
      <p:pic>
        <p:nvPicPr>
          <p:cNvPr id="4" name="Picture 8" descr="Imag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sp>
        <p:nvSpPr>
          <p:cNvPr id="6" name="TextBox 5"/>
          <p:cNvSpPr txBox="1"/>
          <p:nvPr/>
        </p:nvSpPr>
        <p:spPr>
          <a:xfrm>
            <a:off x="251520" y="5877272"/>
            <a:ext cx="5839932" cy="1200329"/>
          </a:xfrm>
          <a:prstGeom prst="rect">
            <a:avLst/>
          </a:prstGeom>
          <a:noFill/>
        </p:spPr>
        <p:txBody>
          <a:bodyPr wrap="none" rtlCol="0">
            <a:spAutoFit/>
          </a:bodyPr>
          <a:lstStyle/>
          <a:p>
            <a:r>
              <a:rPr lang="en-ZA" dirty="0" smtClean="0">
                <a:latin typeface="+mj-lt"/>
              </a:rPr>
              <a:t>Sahra </a:t>
            </a:r>
            <a:r>
              <a:rPr lang="en-ZA" dirty="0" smtClean="0">
                <a:latin typeface="+mj-lt"/>
              </a:rPr>
              <a:t>Ryklief</a:t>
            </a:r>
            <a:endParaRPr lang="en-ZA" dirty="0"/>
          </a:p>
          <a:p>
            <a:r>
              <a:rPr lang="en-ZA" dirty="0">
                <a:latin typeface="+mj-lt"/>
              </a:rPr>
              <a:t>UALE Plenary input on </a:t>
            </a:r>
            <a:r>
              <a:rPr lang="en-ZA" dirty="0" err="1">
                <a:latin typeface="+mj-lt"/>
              </a:rPr>
              <a:t>Labor</a:t>
            </a:r>
            <a:r>
              <a:rPr lang="en-ZA" dirty="0">
                <a:latin typeface="+mj-lt"/>
              </a:rPr>
              <a:t> Education and Global Solidarity</a:t>
            </a:r>
          </a:p>
          <a:p>
            <a:r>
              <a:rPr lang="en-ZA" dirty="0">
                <a:latin typeface="+mj-lt"/>
              </a:rPr>
              <a:t>6 April 2017</a:t>
            </a:r>
          </a:p>
          <a:p>
            <a:endParaRPr lang="en-ZA" dirty="0" smtClean="0">
              <a:latin typeface="+mj-lt"/>
            </a:endParaRPr>
          </a:p>
        </p:txBody>
      </p:sp>
    </p:spTree>
    <p:extLst>
      <p:ext uri="{BB962C8B-B14F-4D97-AF65-F5344CB8AC3E}">
        <p14:creationId xmlns:p14="http://schemas.microsoft.com/office/powerpoint/2010/main" val="32948540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371600"/>
            <a:ext cx="8712968" cy="1828800"/>
          </a:xfrm>
        </p:spPr>
        <p:txBody>
          <a:bodyPr anchor="ctr">
            <a:normAutofit/>
          </a:bodyPr>
          <a:lstStyle/>
          <a:p>
            <a:pPr algn="ctr"/>
            <a:r>
              <a:rPr lang="en-ZA" dirty="0" smtClean="0"/>
              <a:t>What and who is IFWEA?</a:t>
            </a:r>
            <a:endParaRPr lang="en-ZA" dirty="0"/>
          </a:p>
        </p:txBody>
      </p:sp>
      <p:sp>
        <p:nvSpPr>
          <p:cNvPr id="3" name="Subtitle 2"/>
          <p:cNvSpPr>
            <a:spLocks noGrp="1"/>
          </p:cNvSpPr>
          <p:nvPr>
            <p:ph type="subTitle" idx="1"/>
          </p:nvPr>
        </p:nvSpPr>
        <p:spPr>
          <a:xfrm>
            <a:off x="251520" y="3573016"/>
            <a:ext cx="8712968" cy="2088232"/>
          </a:xfrm>
        </p:spPr>
        <p:txBody>
          <a:bodyPr>
            <a:normAutofit lnSpcReduction="10000"/>
          </a:bodyPr>
          <a:lstStyle/>
          <a:p>
            <a:pPr marL="457200" indent="-457200" algn="l">
              <a:buFont typeface="Arial" panose="020B0604020202020204" pitchFamily="34" charset="0"/>
              <a:buChar char="•"/>
            </a:pPr>
            <a:r>
              <a:rPr lang="en-ZA" sz="3000" b="1" dirty="0" smtClean="0">
                <a:latin typeface="+mj-lt"/>
              </a:rPr>
              <a:t>Global Federation of Worker Educators</a:t>
            </a:r>
          </a:p>
          <a:p>
            <a:pPr marL="457200" indent="-457200" algn="l">
              <a:buFont typeface="Arial" panose="020B0604020202020204" pitchFamily="34" charset="0"/>
              <a:buChar char="•"/>
            </a:pPr>
            <a:r>
              <a:rPr lang="en-ZA" sz="3000" b="1" dirty="0" smtClean="0">
                <a:latin typeface="+mj-lt"/>
              </a:rPr>
              <a:t>Governed by its affiliates</a:t>
            </a:r>
          </a:p>
          <a:p>
            <a:pPr marL="457200" indent="-457200" algn="l">
              <a:buFont typeface="Arial" panose="020B0604020202020204" pitchFamily="34" charset="0"/>
              <a:buChar char="•"/>
            </a:pPr>
            <a:r>
              <a:rPr lang="en-ZA" sz="3000" b="1" dirty="0" smtClean="0">
                <a:latin typeface="+mj-lt"/>
              </a:rPr>
              <a:t>Unique status within the International Labour Movement</a:t>
            </a:r>
          </a:p>
          <a:p>
            <a:pPr marL="457200" indent="-457200" algn="l">
              <a:buFont typeface="Arial" panose="020B0604020202020204" pitchFamily="34" charset="0"/>
              <a:buChar char="•"/>
            </a:pPr>
            <a:endParaRPr lang="en-ZA" sz="3000" b="1" dirty="0">
              <a:latin typeface="+mj-lt"/>
            </a:endParaRPr>
          </a:p>
        </p:txBody>
      </p:sp>
      <p:pic>
        <p:nvPicPr>
          <p:cNvPr id="4" name="Picture 8" descr="Imag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spTree>
    <p:extLst>
      <p:ext uri="{BB962C8B-B14F-4D97-AF65-F5344CB8AC3E}">
        <p14:creationId xmlns:p14="http://schemas.microsoft.com/office/powerpoint/2010/main" val="42535812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227426"/>
            <a:ext cx="8784975" cy="1078503"/>
          </a:xfrm>
        </p:spPr>
        <p:txBody>
          <a:bodyPr anchor="t">
            <a:normAutofit/>
          </a:bodyPr>
          <a:lstStyle/>
          <a:p>
            <a:pPr algn="ctr"/>
            <a:r>
              <a:rPr lang="en-ZA" dirty="0" smtClean="0"/>
              <a:t>What motivates us?</a:t>
            </a:r>
            <a:endParaRPr lang="en-ZA" dirty="0"/>
          </a:p>
        </p:txBody>
      </p:sp>
      <p:sp>
        <p:nvSpPr>
          <p:cNvPr id="3" name="Subtitle 2"/>
          <p:cNvSpPr>
            <a:spLocks noGrp="1"/>
          </p:cNvSpPr>
          <p:nvPr>
            <p:ph type="subTitle" idx="1"/>
          </p:nvPr>
        </p:nvSpPr>
        <p:spPr>
          <a:xfrm>
            <a:off x="251520" y="2492896"/>
            <a:ext cx="8784975" cy="4248472"/>
          </a:xfrm>
        </p:spPr>
        <p:txBody>
          <a:bodyPr>
            <a:normAutofit/>
          </a:bodyPr>
          <a:lstStyle/>
          <a:p>
            <a:pPr marL="457200" indent="-457200" algn="l">
              <a:buFont typeface="Arial" panose="020B0604020202020204" pitchFamily="34" charset="0"/>
              <a:buChar char="•"/>
            </a:pPr>
            <a:r>
              <a:rPr lang="en-ZA" sz="3000" b="1" dirty="0">
                <a:latin typeface="+mj-lt"/>
              </a:rPr>
              <a:t>B</a:t>
            </a:r>
            <a:r>
              <a:rPr lang="en-ZA" sz="3000" b="1" dirty="0" smtClean="0">
                <a:latin typeface="+mj-lt"/>
              </a:rPr>
              <a:t>uilding </a:t>
            </a:r>
            <a:r>
              <a:rPr lang="en-ZA" sz="3000" b="1" dirty="0">
                <a:latin typeface="+mj-lt"/>
              </a:rPr>
              <a:t>a conscious, organised and diverse global labour </a:t>
            </a:r>
            <a:r>
              <a:rPr lang="en-ZA" sz="3000" b="1" dirty="0" smtClean="0">
                <a:latin typeface="+mj-lt"/>
              </a:rPr>
              <a:t>movement</a:t>
            </a:r>
          </a:p>
          <a:p>
            <a:pPr marL="457200" indent="-457200" algn="l">
              <a:buFont typeface="Arial" panose="020B0604020202020204" pitchFamily="34" charset="0"/>
              <a:buChar char="•"/>
            </a:pPr>
            <a:r>
              <a:rPr lang="en-ZA" sz="3000" b="1" dirty="0">
                <a:latin typeface="+mj-lt"/>
              </a:rPr>
              <a:t>V</a:t>
            </a:r>
            <a:r>
              <a:rPr lang="en-ZA" sz="3000" b="1" dirty="0" smtClean="0">
                <a:latin typeface="+mj-lt"/>
              </a:rPr>
              <a:t>alues based education</a:t>
            </a:r>
          </a:p>
          <a:p>
            <a:pPr marL="457200" indent="-457200" algn="l">
              <a:buFont typeface="Arial" panose="020B0604020202020204" pitchFamily="34" charset="0"/>
              <a:buChar char="•"/>
            </a:pPr>
            <a:r>
              <a:rPr lang="en-ZA" sz="3000" b="1" dirty="0" smtClean="0">
                <a:latin typeface="+mj-lt"/>
              </a:rPr>
              <a:t>Respond to changes to the Labour Market</a:t>
            </a:r>
          </a:p>
          <a:p>
            <a:pPr marL="457200" indent="-457200" algn="l">
              <a:buFont typeface="Arial" panose="020B0604020202020204" pitchFamily="34" charset="0"/>
              <a:buChar char="•"/>
            </a:pPr>
            <a:r>
              <a:rPr lang="en-ZA" sz="3000" b="1" dirty="0">
                <a:latin typeface="+mj-lt"/>
              </a:rPr>
              <a:t>Survivalist economic activity and </a:t>
            </a:r>
            <a:r>
              <a:rPr lang="en-ZA" sz="3000" b="1" dirty="0" smtClean="0">
                <a:latin typeface="+mj-lt"/>
              </a:rPr>
              <a:t>deregulation</a:t>
            </a:r>
          </a:p>
          <a:p>
            <a:pPr marL="457200" indent="-457200" algn="l">
              <a:buFont typeface="Arial" panose="020B0604020202020204" pitchFamily="34" charset="0"/>
              <a:buChar char="•"/>
            </a:pPr>
            <a:r>
              <a:rPr lang="en-ZA" sz="3000" b="1" dirty="0">
                <a:latin typeface="+mj-lt"/>
              </a:rPr>
              <a:t>D</a:t>
            </a:r>
            <a:r>
              <a:rPr lang="en-ZA" sz="3000" b="1" dirty="0" smtClean="0">
                <a:latin typeface="+mj-lt"/>
              </a:rPr>
              <a:t>ecline </a:t>
            </a:r>
            <a:r>
              <a:rPr lang="en-ZA" sz="3000" b="1" dirty="0">
                <a:latin typeface="+mj-lt"/>
              </a:rPr>
              <a:t>of class and communal </a:t>
            </a:r>
            <a:r>
              <a:rPr lang="en-ZA" sz="3000" b="1" dirty="0" smtClean="0">
                <a:latin typeface="+mj-lt"/>
              </a:rPr>
              <a:t>solidarity</a:t>
            </a:r>
          </a:p>
          <a:p>
            <a:pPr marL="457200" indent="-457200" algn="l">
              <a:buFont typeface="Arial" panose="020B0604020202020204" pitchFamily="34" charset="0"/>
              <a:buChar char="•"/>
            </a:pPr>
            <a:endParaRPr lang="en-ZA" sz="3000" b="1" dirty="0">
              <a:latin typeface="+mj-lt"/>
            </a:endParaRPr>
          </a:p>
        </p:txBody>
      </p:sp>
      <p:pic>
        <p:nvPicPr>
          <p:cNvPr id="4" name="Picture 8" descr="Imag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spTree>
    <p:extLst>
      <p:ext uri="{BB962C8B-B14F-4D97-AF65-F5344CB8AC3E}">
        <p14:creationId xmlns:p14="http://schemas.microsoft.com/office/powerpoint/2010/main" val="42535812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227426"/>
            <a:ext cx="8784975" cy="1078503"/>
          </a:xfrm>
        </p:spPr>
        <p:txBody>
          <a:bodyPr anchor="t">
            <a:normAutofit/>
          </a:bodyPr>
          <a:lstStyle/>
          <a:p>
            <a:pPr algn="ctr"/>
            <a:r>
              <a:rPr lang="en-ZA" dirty="0" smtClean="0"/>
              <a:t>What do we do?</a:t>
            </a:r>
            <a:endParaRPr lang="en-ZA" dirty="0"/>
          </a:p>
        </p:txBody>
      </p:sp>
      <p:sp>
        <p:nvSpPr>
          <p:cNvPr id="3" name="Subtitle 2"/>
          <p:cNvSpPr>
            <a:spLocks noGrp="1"/>
          </p:cNvSpPr>
          <p:nvPr>
            <p:ph type="subTitle" idx="1"/>
          </p:nvPr>
        </p:nvSpPr>
        <p:spPr>
          <a:xfrm>
            <a:off x="251520" y="2492896"/>
            <a:ext cx="8784975" cy="4248472"/>
          </a:xfrm>
        </p:spPr>
        <p:txBody>
          <a:bodyPr>
            <a:normAutofit/>
          </a:bodyPr>
          <a:lstStyle/>
          <a:p>
            <a:pPr algn="l"/>
            <a:r>
              <a:rPr lang="en-ZA" sz="3000" b="1" dirty="0">
                <a:latin typeface="+mj-lt"/>
              </a:rPr>
              <a:t>Knowledge Provision</a:t>
            </a:r>
          </a:p>
          <a:p>
            <a:pPr algn="l"/>
            <a:endParaRPr lang="en-ZA" sz="3000" b="1" dirty="0">
              <a:latin typeface="+mj-lt"/>
            </a:endParaRPr>
          </a:p>
          <a:p>
            <a:pPr marL="457200" indent="-457200" algn="l">
              <a:buFont typeface="Arial" panose="020B0604020202020204" pitchFamily="34" charset="0"/>
              <a:buChar char="•"/>
            </a:pPr>
            <a:r>
              <a:rPr lang="en-ZA" sz="3000" b="1" dirty="0">
                <a:latin typeface="+mj-lt"/>
              </a:rPr>
              <a:t>Conforms to their current reality</a:t>
            </a:r>
          </a:p>
          <a:p>
            <a:pPr marL="457200" indent="-457200" algn="l">
              <a:buFont typeface="Arial" panose="020B0604020202020204" pitchFamily="34" charset="0"/>
              <a:buChar char="•"/>
            </a:pPr>
            <a:r>
              <a:rPr lang="en-ZA" sz="3000" b="1" dirty="0">
                <a:latin typeface="+mj-lt"/>
              </a:rPr>
              <a:t>Development of a new narrative</a:t>
            </a:r>
          </a:p>
          <a:p>
            <a:pPr marL="457200" indent="-457200" algn="l">
              <a:buFont typeface="Arial" panose="020B0604020202020204" pitchFamily="34" charset="0"/>
              <a:buChar char="•"/>
            </a:pPr>
            <a:r>
              <a:rPr lang="en-ZA" sz="3000" b="1" dirty="0">
                <a:latin typeface="+mj-lt"/>
              </a:rPr>
              <a:t>Building of co-</a:t>
            </a:r>
            <a:r>
              <a:rPr lang="en-ZA" sz="3000" b="1" dirty="0" err="1">
                <a:latin typeface="+mj-lt"/>
              </a:rPr>
              <a:t>alitions</a:t>
            </a:r>
            <a:r>
              <a:rPr lang="en-ZA" sz="3000" b="1" dirty="0">
                <a:latin typeface="+mj-lt"/>
              </a:rPr>
              <a:t> and relationships</a:t>
            </a:r>
          </a:p>
          <a:p>
            <a:pPr marL="457200" indent="-457200" algn="l">
              <a:buFont typeface="Arial" panose="020B0604020202020204" pitchFamily="34" charset="0"/>
              <a:buChar char="•"/>
            </a:pPr>
            <a:endParaRPr lang="en-ZA" sz="3000" b="1" dirty="0">
              <a:latin typeface="+mj-lt"/>
            </a:endParaRPr>
          </a:p>
        </p:txBody>
      </p:sp>
      <p:pic>
        <p:nvPicPr>
          <p:cNvPr id="4" name="Picture 8" descr="Imag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spTree>
    <p:extLst>
      <p:ext uri="{BB962C8B-B14F-4D97-AF65-F5344CB8AC3E}">
        <p14:creationId xmlns:p14="http://schemas.microsoft.com/office/powerpoint/2010/main" val="34562454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227426"/>
            <a:ext cx="8784975" cy="1078503"/>
          </a:xfrm>
        </p:spPr>
        <p:txBody>
          <a:bodyPr anchor="t">
            <a:normAutofit/>
          </a:bodyPr>
          <a:lstStyle/>
          <a:p>
            <a:pPr algn="ctr"/>
            <a:endParaRPr lang="en-ZA" dirty="0"/>
          </a:p>
        </p:txBody>
      </p:sp>
      <p:sp>
        <p:nvSpPr>
          <p:cNvPr id="3" name="Subtitle 2"/>
          <p:cNvSpPr>
            <a:spLocks noGrp="1"/>
          </p:cNvSpPr>
          <p:nvPr>
            <p:ph type="subTitle" idx="1"/>
          </p:nvPr>
        </p:nvSpPr>
        <p:spPr>
          <a:xfrm>
            <a:off x="251520" y="2492896"/>
            <a:ext cx="8784975" cy="4248472"/>
          </a:xfrm>
        </p:spPr>
        <p:txBody>
          <a:bodyPr>
            <a:normAutofit/>
          </a:bodyPr>
          <a:lstStyle/>
          <a:p>
            <a:pPr marL="457200" indent="-457200" algn="l">
              <a:buFont typeface="Arial" panose="020B0604020202020204" pitchFamily="34" charset="0"/>
              <a:buChar char="•"/>
            </a:pPr>
            <a:endParaRPr lang="en-ZA" sz="3000" b="1" dirty="0">
              <a:latin typeface="+mj-lt"/>
            </a:endParaRPr>
          </a:p>
        </p:txBody>
      </p:sp>
      <p:pic>
        <p:nvPicPr>
          <p:cNvPr id="4" name="Picture 8" descr="Imag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711326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371600"/>
            <a:ext cx="8712968" cy="2561456"/>
          </a:xfrm>
        </p:spPr>
        <p:txBody>
          <a:bodyPr anchor="t">
            <a:noAutofit/>
          </a:bodyPr>
          <a:lstStyle/>
          <a:p>
            <a:pPr algn="ctr"/>
            <a:r>
              <a:rPr lang="en-ZA" sz="3500" dirty="0" smtClean="0">
                <a:effectLst>
                  <a:outerShdw blurRad="38100" dist="38100" dir="2700000" algn="tl">
                    <a:srgbClr val="000000">
                      <a:alpha val="43137"/>
                    </a:srgbClr>
                  </a:outerShdw>
                </a:effectLst>
              </a:rPr>
              <a:t>THE</a:t>
            </a:r>
            <a:r>
              <a:rPr lang="en-ZA" sz="3500" dirty="0" smtClean="0">
                <a:effectLst/>
              </a:rPr>
              <a:t> </a:t>
            </a:r>
            <a:r>
              <a:rPr lang="en-ZA" sz="3500" dirty="0" smtClean="0">
                <a:effectLst>
                  <a:outerShdw blurRad="38100" dist="38100" dir="2700000" algn="tl">
                    <a:srgbClr val="000000">
                      <a:alpha val="43137"/>
                    </a:srgbClr>
                  </a:outerShdw>
                </a:effectLst>
              </a:rPr>
              <a:t>GLOBAL CONTEXT: </a:t>
            </a:r>
            <a:br>
              <a:rPr lang="en-ZA" sz="3500" dirty="0" smtClean="0">
                <a:effectLst>
                  <a:outerShdw blurRad="38100" dist="38100" dir="2700000" algn="tl">
                    <a:srgbClr val="000000">
                      <a:alpha val="43137"/>
                    </a:srgbClr>
                  </a:outerShdw>
                </a:effectLst>
              </a:rPr>
            </a:br>
            <a:r>
              <a:rPr lang="en-ZA" sz="3000" dirty="0" smtClean="0">
                <a:effectLst>
                  <a:outerShdw blurRad="38100" dist="38100" dir="2700000" algn="tl">
                    <a:srgbClr val="000000">
                      <a:alpha val="43137"/>
                    </a:srgbClr>
                  </a:outerShdw>
                </a:effectLst>
              </a:rPr>
              <a:t>YGAP - The Youth Globalisation Awareness Programme of the International Federation of Workers’ Education Organisations.</a:t>
            </a:r>
            <a:r>
              <a:rPr lang="en-ZA" sz="3200" dirty="0">
                <a:effectLst/>
              </a:rPr>
              <a:t/>
            </a:r>
            <a:br>
              <a:rPr lang="en-ZA" sz="3200" dirty="0">
                <a:effectLst/>
              </a:rPr>
            </a:br>
            <a:endParaRPr lang="en-ZA" sz="3200" dirty="0"/>
          </a:p>
        </p:txBody>
      </p:sp>
      <p:pic>
        <p:nvPicPr>
          <p:cNvPr id="4" name="Picture 8" descr="Imag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sp>
        <p:nvSpPr>
          <p:cNvPr id="6" name="TextBox 5"/>
          <p:cNvSpPr txBox="1"/>
          <p:nvPr/>
        </p:nvSpPr>
        <p:spPr>
          <a:xfrm>
            <a:off x="251520" y="3717032"/>
            <a:ext cx="8712968" cy="2862322"/>
          </a:xfrm>
          <a:prstGeom prst="rect">
            <a:avLst/>
          </a:prstGeom>
          <a:noFill/>
        </p:spPr>
        <p:txBody>
          <a:bodyPr wrap="square" rtlCol="0">
            <a:spAutoFit/>
          </a:bodyPr>
          <a:lstStyle/>
          <a:p>
            <a:pPr marL="285750" indent="-285750">
              <a:buFont typeface="Arial" panose="020B0604020202020204" pitchFamily="34" charset="0"/>
              <a:buChar char="•"/>
            </a:pPr>
            <a:r>
              <a:rPr lang="en-ZA" sz="3000" b="1" dirty="0">
                <a:latin typeface="+mj-lt"/>
              </a:rPr>
              <a:t>Y</a:t>
            </a:r>
            <a:r>
              <a:rPr lang="en-ZA" sz="3000" b="1" dirty="0" smtClean="0">
                <a:latin typeface="+mj-lt"/>
              </a:rPr>
              <a:t>oung </a:t>
            </a:r>
            <a:r>
              <a:rPr lang="en-ZA" sz="3000" b="1" dirty="0">
                <a:latin typeface="+mj-lt"/>
              </a:rPr>
              <a:t>worker educators, trade union and youth </a:t>
            </a:r>
            <a:r>
              <a:rPr lang="en-ZA" sz="3000" b="1" dirty="0" smtClean="0">
                <a:latin typeface="+mj-lt"/>
              </a:rPr>
              <a:t>leaders</a:t>
            </a:r>
          </a:p>
          <a:p>
            <a:pPr marL="285750" indent="-285750">
              <a:buFont typeface="Arial" panose="020B0604020202020204" pitchFamily="34" charset="0"/>
              <a:buChar char="•"/>
            </a:pPr>
            <a:r>
              <a:rPr lang="en-ZA" sz="3000" b="1" dirty="0">
                <a:latin typeface="+mj-lt"/>
              </a:rPr>
              <a:t>P</a:t>
            </a:r>
            <a:r>
              <a:rPr lang="en-ZA" sz="3000" b="1" dirty="0" smtClean="0">
                <a:latin typeface="+mj-lt"/>
              </a:rPr>
              <a:t>rinciples</a:t>
            </a:r>
            <a:r>
              <a:rPr lang="en-ZA" sz="3000" b="1" dirty="0">
                <a:latin typeface="+mj-lt"/>
              </a:rPr>
              <a:t>, learning </a:t>
            </a:r>
            <a:r>
              <a:rPr lang="en-ZA" sz="3000" b="1" dirty="0" smtClean="0">
                <a:latin typeface="+mj-lt"/>
              </a:rPr>
              <a:t>objectives, curriculum </a:t>
            </a:r>
            <a:r>
              <a:rPr lang="en-ZA" sz="3000" b="1" dirty="0">
                <a:latin typeface="+mj-lt"/>
              </a:rPr>
              <a:t>and review process </a:t>
            </a:r>
            <a:endParaRPr lang="en-ZA" sz="3000" b="1" dirty="0" smtClean="0">
              <a:latin typeface="+mj-lt"/>
            </a:endParaRPr>
          </a:p>
          <a:p>
            <a:pPr marL="285750" indent="-285750">
              <a:buFont typeface="Arial" panose="020B0604020202020204" pitchFamily="34" charset="0"/>
              <a:buChar char="•"/>
            </a:pPr>
            <a:r>
              <a:rPr lang="en-ZA" sz="3000" b="1" dirty="0" smtClean="0">
                <a:latin typeface="+mj-lt"/>
              </a:rPr>
              <a:t>Building a global knowledge community of young internationalists</a:t>
            </a:r>
            <a:endParaRPr lang="en-ZA" sz="3000" b="1" dirty="0">
              <a:latin typeface="+mj-lt"/>
            </a:endParaRPr>
          </a:p>
        </p:txBody>
      </p:sp>
    </p:spTree>
    <p:extLst>
      <p:ext uri="{BB962C8B-B14F-4D97-AF65-F5344CB8AC3E}">
        <p14:creationId xmlns:p14="http://schemas.microsoft.com/office/powerpoint/2010/main" val="42535812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Imag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322324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371600"/>
            <a:ext cx="8712968" cy="1121296"/>
          </a:xfrm>
        </p:spPr>
        <p:txBody>
          <a:bodyPr anchor="t">
            <a:noAutofit/>
          </a:bodyPr>
          <a:lstStyle/>
          <a:p>
            <a:pPr algn="ctr"/>
            <a:r>
              <a:rPr lang="en-ZA" sz="3000" dirty="0">
                <a:effectLst>
                  <a:outerShdw blurRad="38100" dist="38100" dir="2700000" algn="tl">
                    <a:srgbClr val="000000">
                      <a:alpha val="43137"/>
                    </a:srgbClr>
                  </a:outerShdw>
                </a:effectLst>
              </a:rPr>
              <a:t>Foundation Skills for Social Change Certificate Programme</a:t>
            </a:r>
            <a:r>
              <a:rPr lang="en-ZA" sz="3200" dirty="0">
                <a:effectLst/>
              </a:rPr>
              <a:t/>
            </a:r>
            <a:br>
              <a:rPr lang="en-ZA" sz="3200" dirty="0">
                <a:effectLst/>
              </a:rPr>
            </a:br>
            <a:r>
              <a:rPr lang="en-ZA" sz="3200" dirty="0">
                <a:effectLst/>
              </a:rPr>
              <a:t/>
            </a:r>
            <a:br>
              <a:rPr lang="en-ZA" sz="3200" dirty="0">
                <a:effectLst/>
              </a:rPr>
            </a:br>
            <a:endParaRPr lang="en-ZA" sz="3200" dirty="0"/>
          </a:p>
        </p:txBody>
      </p:sp>
      <p:pic>
        <p:nvPicPr>
          <p:cNvPr id="4" name="Picture 8" descr="Imag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sp>
        <p:nvSpPr>
          <p:cNvPr id="6" name="TextBox 5"/>
          <p:cNvSpPr txBox="1"/>
          <p:nvPr/>
        </p:nvSpPr>
        <p:spPr>
          <a:xfrm>
            <a:off x="251520" y="2827324"/>
            <a:ext cx="8712968" cy="3385542"/>
          </a:xfrm>
          <a:prstGeom prst="rect">
            <a:avLst/>
          </a:prstGeom>
          <a:noFill/>
        </p:spPr>
        <p:txBody>
          <a:bodyPr wrap="square" rtlCol="0">
            <a:spAutoFit/>
          </a:bodyPr>
          <a:lstStyle/>
          <a:p>
            <a:pPr marL="457200" indent="-457200">
              <a:buFont typeface="Arial" panose="020B0604020202020204" pitchFamily="34" charset="0"/>
              <a:buChar char="•"/>
            </a:pPr>
            <a:r>
              <a:rPr lang="en-ZA" sz="2400" b="1" dirty="0">
                <a:latin typeface="+mj-lt"/>
              </a:rPr>
              <a:t>Online Courses to build the capacity of grassroots leaders in trade unions and community organisations</a:t>
            </a:r>
          </a:p>
          <a:p>
            <a:pPr marL="457200" indent="-457200">
              <a:buFont typeface="Arial" panose="020B0604020202020204" pitchFamily="34" charset="0"/>
              <a:buChar char="•"/>
            </a:pPr>
            <a:r>
              <a:rPr lang="en-ZA" sz="2400" b="1" dirty="0">
                <a:latin typeface="+mj-lt"/>
              </a:rPr>
              <a:t>2017 topics:</a:t>
            </a:r>
          </a:p>
          <a:p>
            <a:pPr marL="457200" indent="-457200">
              <a:buFontTx/>
              <a:buChar char="-"/>
            </a:pPr>
            <a:r>
              <a:rPr lang="en-ZA" sz="2400" b="1" dirty="0">
                <a:latin typeface="+mj-lt"/>
              </a:rPr>
              <a:t>Women’s leadership</a:t>
            </a:r>
          </a:p>
          <a:p>
            <a:pPr marL="457200" indent="-457200">
              <a:buFontTx/>
              <a:buChar char="-"/>
            </a:pPr>
            <a:r>
              <a:rPr lang="en-ZA" sz="2400" b="1" dirty="0">
                <a:latin typeface="+mj-lt"/>
              </a:rPr>
              <a:t>youth civic and political mobilisation</a:t>
            </a:r>
          </a:p>
          <a:p>
            <a:pPr marL="457200" indent="-457200">
              <a:buFontTx/>
              <a:buChar char="-"/>
            </a:pPr>
            <a:r>
              <a:rPr lang="en-ZA" sz="2400" b="1" dirty="0">
                <a:latin typeface="+mj-lt"/>
              </a:rPr>
              <a:t>participatory learning and research methods</a:t>
            </a:r>
          </a:p>
          <a:p>
            <a:pPr marL="457200" indent="-457200">
              <a:buFontTx/>
              <a:buChar char="-"/>
            </a:pPr>
            <a:r>
              <a:rPr lang="en-ZA" sz="2400" b="1" dirty="0">
                <a:latin typeface="+mj-lt"/>
              </a:rPr>
              <a:t>organising for the social protection of vulnerable workers</a:t>
            </a:r>
          </a:p>
          <a:p>
            <a:pPr marL="457200" indent="-457200">
              <a:buFontTx/>
              <a:buChar char="-"/>
            </a:pPr>
            <a:endParaRPr lang="en-ZA" sz="1600" b="1" dirty="0">
              <a:latin typeface="+mj-lt"/>
            </a:endParaRPr>
          </a:p>
          <a:p>
            <a:r>
              <a:rPr lang="en-ZA" sz="3000" b="1" dirty="0">
                <a:latin typeface="+mj-lt"/>
              </a:rPr>
              <a:t> </a:t>
            </a:r>
          </a:p>
        </p:txBody>
      </p:sp>
    </p:spTree>
    <p:extLst>
      <p:ext uri="{BB962C8B-B14F-4D97-AF65-F5344CB8AC3E}">
        <p14:creationId xmlns:p14="http://schemas.microsoft.com/office/powerpoint/2010/main" val="8094896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Imag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sp>
        <p:nvSpPr>
          <p:cNvPr id="6" name="TextBox 5"/>
          <p:cNvSpPr txBox="1"/>
          <p:nvPr/>
        </p:nvSpPr>
        <p:spPr>
          <a:xfrm>
            <a:off x="219420" y="1628800"/>
            <a:ext cx="8712968" cy="3877985"/>
          </a:xfrm>
          <a:prstGeom prst="rect">
            <a:avLst/>
          </a:prstGeom>
          <a:noFill/>
        </p:spPr>
        <p:txBody>
          <a:bodyPr wrap="square" rtlCol="0">
            <a:spAutoFit/>
          </a:bodyPr>
          <a:lstStyle/>
          <a:p>
            <a:pPr marL="457200" indent="-457200">
              <a:buFont typeface="Arial" panose="020B0604020202020204" pitchFamily="34" charset="0"/>
              <a:buChar char="•"/>
            </a:pPr>
            <a:r>
              <a:rPr lang="en-ZA" sz="2000" b="1" dirty="0" smtClean="0">
                <a:latin typeface="+mj-lt"/>
              </a:rPr>
              <a:t>Designed </a:t>
            </a:r>
            <a:r>
              <a:rPr lang="en-ZA" sz="2000" b="1" dirty="0">
                <a:latin typeface="+mj-lt"/>
              </a:rPr>
              <a:t>by IFWEA affiliates </a:t>
            </a:r>
          </a:p>
          <a:p>
            <a:pPr marL="457200" indent="-457200">
              <a:buFont typeface="Arial" panose="020B0604020202020204" pitchFamily="34" charset="0"/>
              <a:buChar char="•"/>
            </a:pPr>
            <a:r>
              <a:rPr lang="en-ZA" sz="2000" b="1" dirty="0">
                <a:latin typeface="+mj-lt"/>
              </a:rPr>
              <a:t>Accessible and user-friendly</a:t>
            </a:r>
          </a:p>
          <a:p>
            <a:pPr marL="457200" indent="-457200">
              <a:buFont typeface="Arial" panose="020B0604020202020204" pitchFamily="34" charset="0"/>
              <a:buChar char="•"/>
            </a:pPr>
            <a:r>
              <a:rPr lang="en-ZA" sz="2000" b="1" dirty="0">
                <a:latin typeface="+mj-lt"/>
              </a:rPr>
              <a:t>Provide course participants with theoretical and analytical skills to enhance their educational, organising and mobilising role as grassroots leaders </a:t>
            </a:r>
          </a:p>
          <a:p>
            <a:pPr marL="457200" indent="-457200">
              <a:buFont typeface="Arial" panose="020B0604020202020204" pitchFamily="34" charset="0"/>
              <a:buChar char="•"/>
            </a:pPr>
            <a:r>
              <a:rPr lang="en-ZA" sz="2000" b="1" dirty="0">
                <a:latin typeface="+mj-lt"/>
              </a:rPr>
              <a:t>Accessed online and certificates are issued by the IFWEA Secretariat on completion of the course indicating that the participant has accomplished the learning objectives of the selected course and that, in the process, has Contributed to the global knowledge community through their course activities. </a:t>
            </a:r>
          </a:p>
          <a:p>
            <a:pPr marL="457200" indent="-457200">
              <a:buFont typeface="Arial" panose="020B0604020202020204" pitchFamily="34" charset="0"/>
              <a:buChar char="•"/>
            </a:pPr>
            <a:r>
              <a:rPr lang="en-ZA" sz="2000" b="1" dirty="0">
                <a:latin typeface="+mj-lt"/>
              </a:rPr>
              <a:t>Further courses will be added on an annual basis to this programme. </a:t>
            </a:r>
          </a:p>
          <a:p>
            <a:pPr marL="457200" indent="-457200">
              <a:buFontTx/>
              <a:buChar char="-"/>
            </a:pPr>
            <a:endParaRPr lang="en-ZA" sz="2000" b="1" dirty="0">
              <a:latin typeface="+mj-lt"/>
            </a:endParaRPr>
          </a:p>
          <a:p>
            <a:r>
              <a:rPr lang="en-ZA" sz="2000" b="1" dirty="0">
                <a:latin typeface="+mj-lt"/>
              </a:rPr>
              <a:t> </a:t>
            </a:r>
          </a:p>
        </p:txBody>
      </p:sp>
    </p:spTree>
    <p:extLst>
      <p:ext uri="{BB962C8B-B14F-4D97-AF65-F5344CB8AC3E}">
        <p14:creationId xmlns:p14="http://schemas.microsoft.com/office/powerpoint/2010/main" val="36157983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Imag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351623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227426"/>
            <a:ext cx="8784975" cy="1452437"/>
          </a:xfrm>
        </p:spPr>
        <p:txBody>
          <a:bodyPr anchor="t">
            <a:normAutofit fontScale="90000"/>
          </a:bodyPr>
          <a:lstStyle/>
          <a:p>
            <a:pPr algn="ctr"/>
            <a:r>
              <a:rPr lang="en-ZA" dirty="0" smtClean="0"/>
              <a:t>FSSC’s </a:t>
            </a:r>
            <a:r>
              <a:rPr lang="en-ZA" dirty="0"/>
              <a:t>Online Workers’ Education </a:t>
            </a:r>
            <a:r>
              <a:rPr lang="en-ZA" dirty="0" err="1"/>
              <a:t>Learnership</a:t>
            </a:r>
            <a:r>
              <a:rPr lang="en-ZA" dirty="0">
                <a:effectLst/>
              </a:rPr>
              <a:t/>
            </a:r>
            <a:br>
              <a:rPr lang="en-ZA" dirty="0">
                <a:effectLst/>
              </a:rPr>
            </a:br>
            <a:endParaRPr lang="en-ZA" dirty="0"/>
          </a:p>
        </p:txBody>
      </p:sp>
      <p:sp>
        <p:nvSpPr>
          <p:cNvPr id="3" name="Subtitle 2"/>
          <p:cNvSpPr>
            <a:spLocks noGrp="1"/>
          </p:cNvSpPr>
          <p:nvPr>
            <p:ph type="subTitle" idx="1"/>
          </p:nvPr>
        </p:nvSpPr>
        <p:spPr>
          <a:xfrm>
            <a:off x="107505" y="3140968"/>
            <a:ext cx="8928990" cy="3600400"/>
          </a:xfrm>
        </p:spPr>
        <p:txBody>
          <a:bodyPr>
            <a:normAutofit/>
          </a:bodyPr>
          <a:lstStyle/>
          <a:p>
            <a:pPr marL="457200" indent="-457200" algn="l">
              <a:buFont typeface="Arial" panose="020B0604020202020204" pitchFamily="34" charset="0"/>
              <a:buChar char="•"/>
            </a:pPr>
            <a:r>
              <a:rPr lang="en-ZA" sz="2400" b="1" dirty="0" smtClean="0">
                <a:latin typeface="+mj-lt"/>
              </a:rPr>
              <a:t>Develop </a:t>
            </a:r>
            <a:r>
              <a:rPr lang="en-ZA" sz="2400" b="1" dirty="0">
                <a:latin typeface="+mj-lt"/>
              </a:rPr>
              <a:t>young educators in the labour </a:t>
            </a:r>
            <a:r>
              <a:rPr lang="en-ZA" sz="2400" b="1" dirty="0" smtClean="0">
                <a:latin typeface="+mj-lt"/>
              </a:rPr>
              <a:t>movement</a:t>
            </a:r>
            <a:endParaRPr lang="en-ZA" sz="2400" b="1" dirty="0">
              <a:latin typeface="+mj-lt"/>
            </a:endParaRPr>
          </a:p>
          <a:p>
            <a:pPr marL="457200" indent="-457200" algn="l">
              <a:buFont typeface="Arial" panose="020B0604020202020204" pitchFamily="34" charset="0"/>
              <a:buChar char="•"/>
            </a:pPr>
            <a:r>
              <a:rPr lang="en-ZA" sz="2400" b="1" dirty="0" smtClean="0">
                <a:latin typeface="+mj-lt"/>
              </a:rPr>
              <a:t>International </a:t>
            </a:r>
            <a:r>
              <a:rPr lang="en-ZA" sz="2400" b="1" dirty="0">
                <a:latin typeface="+mj-lt"/>
              </a:rPr>
              <a:t>dialogue on curriculum design, pedagogy and </a:t>
            </a:r>
            <a:r>
              <a:rPr lang="en-ZA" sz="2400" b="1" dirty="0" smtClean="0">
                <a:latin typeface="+mj-lt"/>
              </a:rPr>
              <a:t>materials</a:t>
            </a:r>
            <a:endParaRPr lang="en-ZA" sz="2400" b="1" dirty="0">
              <a:latin typeface="+mj-lt"/>
            </a:endParaRPr>
          </a:p>
          <a:p>
            <a:pPr marL="457200" indent="-457200" algn="l">
              <a:buFont typeface="Arial" panose="020B0604020202020204" pitchFamily="34" charset="0"/>
              <a:buChar char="•"/>
            </a:pPr>
            <a:r>
              <a:rPr lang="en-ZA" sz="2400" b="1" dirty="0" err="1">
                <a:latin typeface="+mj-lt"/>
              </a:rPr>
              <a:t>L</a:t>
            </a:r>
            <a:r>
              <a:rPr lang="en-ZA" sz="2400" b="1" dirty="0" err="1" smtClean="0">
                <a:latin typeface="+mj-lt"/>
              </a:rPr>
              <a:t>earnership</a:t>
            </a:r>
            <a:r>
              <a:rPr lang="en-ZA" sz="2400" b="1" dirty="0" smtClean="0">
                <a:latin typeface="+mj-lt"/>
              </a:rPr>
              <a:t> </a:t>
            </a:r>
            <a:r>
              <a:rPr lang="en-ZA" sz="2400" b="1" dirty="0">
                <a:latin typeface="+mj-lt"/>
              </a:rPr>
              <a:t>provides young worker educators with the skills to design and introduce study circles and online education courses aimed at promoting the interests of young workers in trade unions and community organisations. The course outline is available on the IFWEA Online Labour Academy </a:t>
            </a:r>
            <a:r>
              <a:rPr lang="en-ZA" sz="2400" dirty="0"/>
              <a:t>(</a:t>
            </a:r>
            <a:r>
              <a:rPr lang="en-ZA" sz="2400" u="sng" dirty="0">
                <a:hlinkClick r:id="rId2"/>
              </a:rPr>
              <a:t>www.ifweaonline.org</a:t>
            </a:r>
            <a:r>
              <a:rPr lang="en-ZA" sz="2400" dirty="0" smtClean="0"/>
              <a:t>)</a:t>
            </a:r>
            <a:endParaRPr lang="en-ZA" sz="2400" dirty="0"/>
          </a:p>
          <a:p>
            <a:pPr algn="l"/>
            <a:endParaRPr lang="en-ZA" sz="3000" b="1" dirty="0">
              <a:latin typeface="+mj-lt"/>
            </a:endParaRPr>
          </a:p>
        </p:txBody>
      </p:sp>
      <p:pic>
        <p:nvPicPr>
          <p:cNvPr id="4" name="Picture 8" descr="Image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spTree>
    <p:extLst>
      <p:ext uri="{BB962C8B-B14F-4D97-AF65-F5344CB8AC3E}">
        <p14:creationId xmlns:p14="http://schemas.microsoft.com/office/powerpoint/2010/main" val="10873279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371600"/>
            <a:ext cx="8712968" cy="1841376"/>
          </a:xfrm>
        </p:spPr>
        <p:txBody>
          <a:bodyPr anchor="t">
            <a:noAutofit/>
          </a:bodyPr>
          <a:lstStyle/>
          <a:p>
            <a:pPr algn="ctr"/>
            <a:r>
              <a:rPr lang="en-ZA" sz="3500" dirty="0" smtClean="0">
                <a:effectLst>
                  <a:outerShdw blurRad="38100" dist="38100" dir="2700000" algn="tl">
                    <a:srgbClr val="000000">
                      <a:alpha val="43137"/>
                    </a:srgbClr>
                  </a:outerShdw>
                </a:effectLst>
              </a:rPr>
              <a:t>Making </a:t>
            </a:r>
            <a:r>
              <a:rPr lang="en-ZA" sz="3500" dirty="0">
                <a:effectLst>
                  <a:outerShdw blurRad="38100" dist="38100" dir="2700000" algn="tl">
                    <a:srgbClr val="000000">
                      <a:alpha val="43137"/>
                    </a:srgbClr>
                  </a:outerShdw>
                </a:effectLst>
              </a:rPr>
              <a:t>Your Mark: IFWEA’s global project for advancing democratic political engagement of young, grassroots </a:t>
            </a:r>
            <a:r>
              <a:rPr lang="en-ZA" sz="3500" dirty="0" smtClean="0">
                <a:effectLst>
                  <a:outerShdw blurRad="38100" dist="38100" dir="2700000" algn="tl">
                    <a:srgbClr val="000000">
                      <a:alpha val="43137"/>
                    </a:srgbClr>
                  </a:outerShdw>
                </a:effectLst>
              </a:rPr>
              <a:t>leaders</a:t>
            </a:r>
            <a:r>
              <a:rPr lang="en-ZA" sz="3200" dirty="0">
                <a:effectLst/>
              </a:rPr>
              <a:t/>
            </a:r>
            <a:br>
              <a:rPr lang="en-ZA" sz="3200" dirty="0">
                <a:effectLst/>
              </a:rPr>
            </a:br>
            <a:r>
              <a:rPr lang="en-ZA" sz="3200" dirty="0">
                <a:effectLst/>
              </a:rPr>
              <a:t/>
            </a:r>
            <a:br>
              <a:rPr lang="en-ZA" sz="3200" dirty="0">
                <a:effectLst/>
              </a:rPr>
            </a:br>
            <a:endParaRPr lang="en-ZA" sz="3200" dirty="0"/>
          </a:p>
        </p:txBody>
      </p:sp>
      <p:pic>
        <p:nvPicPr>
          <p:cNvPr id="4" name="Picture 8" descr="Imag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sp>
        <p:nvSpPr>
          <p:cNvPr id="6" name="TextBox 5"/>
          <p:cNvSpPr txBox="1"/>
          <p:nvPr/>
        </p:nvSpPr>
        <p:spPr>
          <a:xfrm>
            <a:off x="107504" y="3068960"/>
            <a:ext cx="8712968" cy="3477875"/>
          </a:xfrm>
          <a:prstGeom prst="rect">
            <a:avLst/>
          </a:prstGeom>
          <a:noFill/>
        </p:spPr>
        <p:txBody>
          <a:bodyPr wrap="square" rtlCol="0">
            <a:spAutoFit/>
          </a:bodyPr>
          <a:lstStyle/>
          <a:p>
            <a:pPr marL="457200" indent="-457200">
              <a:buFont typeface="Wingdings" panose="05000000000000000000" pitchFamily="2" charset="2"/>
              <a:buChar char="Ø"/>
            </a:pPr>
            <a:r>
              <a:rPr lang="en-ZA" sz="2000" b="1" dirty="0">
                <a:latin typeface="+mj-lt"/>
              </a:rPr>
              <a:t>Youth Human Rights Ambassadors: “Limerick Be Heard”: Supported by a collaboration of Limerick Youth Services and IFWEA affiliate ENGAGE at the University of Limerick.</a:t>
            </a:r>
          </a:p>
          <a:p>
            <a:pPr marL="457200" indent="-457200">
              <a:buFont typeface="Wingdings" panose="05000000000000000000" pitchFamily="2" charset="2"/>
              <a:buChar char="Ø"/>
            </a:pPr>
            <a:r>
              <a:rPr lang="en-ZA" sz="2000" b="1" dirty="0">
                <a:latin typeface="+mj-lt"/>
              </a:rPr>
              <a:t>Youth Human Rights Ambassadors: “Cape Town Be Heard”: </a:t>
            </a:r>
          </a:p>
          <a:p>
            <a:pPr marL="457200" indent="-457200">
              <a:buFont typeface="Wingdings" panose="05000000000000000000" pitchFamily="2" charset="2"/>
              <a:buChar char="Ø"/>
            </a:pPr>
            <a:r>
              <a:rPr lang="en-ZA" sz="2000" b="1" dirty="0">
                <a:latin typeface="+mj-lt"/>
              </a:rPr>
              <a:t>Study circle leaders from community based associations.</a:t>
            </a:r>
          </a:p>
          <a:p>
            <a:pPr marL="457200" indent="-457200">
              <a:buFont typeface="Wingdings" panose="05000000000000000000" pitchFamily="2" charset="2"/>
              <a:buChar char="Ø"/>
            </a:pPr>
            <a:r>
              <a:rPr lang="en-ZA" sz="2000" b="1" dirty="0">
                <a:latin typeface="+mj-lt"/>
              </a:rPr>
              <a:t>Both groups design popular communication materials.</a:t>
            </a:r>
          </a:p>
          <a:p>
            <a:pPr marL="457200" indent="-457200">
              <a:buFont typeface="Wingdings" panose="05000000000000000000" pitchFamily="2" charset="2"/>
              <a:buChar char="Ø"/>
            </a:pPr>
            <a:r>
              <a:rPr lang="en-ZA" sz="2000" b="1" dirty="0">
                <a:latin typeface="+mj-lt"/>
              </a:rPr>
              <a:t>Including more partners in 2018 &amp; 2019. </a:t>
            </a:r>
          </a:p>
          <a:p>
            <a:pPr marL="457200" indent="-457200">
              <a:buFont typeface="Wingdings" panose="05000000000000000000" pitchFamily="2" charset="2"/>
              <a:buChar char="Ø"/>
            </a:pPr>
            <a:r>
              <a:rPr lang="en-ZA" sz="2000" b="1" dirty="0">
                <a:latin typeface="+mj-lt"/>
              </a:rPr>
              <a:t>Research on the impact of this form of “engaged political education” will be </a:t>
            </a:r>
            <a:r>
              <a:rPr lang="en-ZA" sz="2000" b="1" dirty="0" smtClean="0">
                <a:latin typeface="+mj-lt"/>
              </a:rPr>
              <a:t>conducted</a:t>
            </a:r>
            <a:endParaRPr lang="en-ZA" sz="2000" b="1" dirty="0">
              <a:latin typeface="+mj-lt"/>
            </a:endParaRPr>
          </a:p>
          <a:p>
            <a:endParaRPr lang="en-ZA" sz="2000" b="1" dirty="0" smtClean="0">
              <a:latin typeface="+mj-lt"/>
            </a:endParaRPr>
          </a:p>
          <a:p>
            <a:pPr marL="285750" indent="-285750">
              <a:buFont typeface="Arial" panose="020B0604020202020204" pitchFamily="34" charset="0"/>
              <a:buChar char="•"/>
            </a:pPr>
            <a:endParaRPr lang="en-ZA" sz="2000" b="1" dirty="0">
              <a:latin typeface="+mj-lt"/>
            </a:endParaRPr>
          </a:p>
        </p:txBody>
      </p:sp>
    </p:spTree>
    <p:extLst>
      <p:ext uri="{BB962C8B-B14F-4D97-AF65-F5344CB8AC3E}">
        <p14:creationId xmlns:p14="http://schemas.microsoft.com/office/powerpoint/2010/main" val="9610216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Imag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sp>
        <p:nvSpPr>
          <p:cNvPr id="6" name="TextBox 5"/>
          <p:cNvSpPr txBox="1"/>
          <p:nvPr/>
        </p:nvSpPr>
        <p:spPr>
          <a:xfrm>
            <a:off x="0" y="1700808"/>
            <a:ext cx="8712968" cy="3785652"/>
          </a:xfrm>
          <a:prstGeom prst="rect">
            <a:avLst/>
          </a:prstGeom>
          <a:noFill/>
        </p:spPr>
        <p:txBody>
          <a:bodyPr wrap="square" rtlCol="0">
            <a:spAutoFit/>
          </a:bodyPr>
          <a:lstStyle/>
          <a:p>
            <a:pPr marL="457200" indent="-457200">
              <a:buFont typeface="Wingdings" panose="05000000000000000000" pitchFamily="2" charset="2"/>
              <a:buChar char="Ø"/>
            </a:pPr>
            <a:r>
              <a:rPr lang="en-ZA" sz="2400" b="1" dirty="0" smtClean="0">
                <a:latin typeface="+mj-lt"/>
              </a:rPr>
              <a:t>Targeting </a:t>
            </a:r>
            <a:r>
              <a:rPr lang="en-ZA" sz="2400" b="1" dirty="0">
                <a:latin typeface="+mj-lt"/>
              </a:rPr>
              <a:t>young people between the ages of 16 and </a:t>
            </a:r>
            <a:r>
              <a:rPr lang="en-ZA" sz="2400" b="1" dirty="0" smtClean="0">
                <a:latin typeface="+mj-lt"/>
              </a:rPr>
              <a:t>25</a:t>
            </a:r>
          </a:p>
          <a:p>
            <a:pPr marL="457200" indent="-457200">
              <a:buFont typeface="Wingdings" panose="05000000000000000000" pitchFamily="2" charset="2"/>
              <a:buChar char="Ø"/>
            </a:pPr>
            <a:r>
              <a:rPr lang="en-ZA" sz="2400" b="1" dirty="0" smtClean="0">
                <a:latin typeface="+mj-lt"/>
              </a:rPr>
              <a:t>Make </a:t>
            </a:r>
            <a:r>
              <a:rPr lang="en-ZA" sz="2400" b="1" dirty="0">
                <a:latin typeface="+mj-lt"/>
              </a:rPr>
              <a:t>equality and human rights real for young people </a:t>
            </a:r>
            <a:endParaRPr lang="en-ZA" sz="2400" b="1" dirty="0" smtClean="0">
              <a:latin typeface="+mj-lt"/>
            </a:endParaRPr>
          </a:p>
          <a:p>
            <a:pPr marL="457200" indent="-457200">
              <a:buFont typeface="Wingdings" panose="05000000000000000000" pitchFamily="2" charset="2"/>
              <a:buChar char="Ø"/>
            </a:pPr>
            <a:r>
              <a:rPr lang="en-ZA" sz="2400" b="1" dirty="0" smtClean="0">
                <a:latin typeface="+mj-lt"/>
              </a:rPr>
              <a:t>Equip </a:t>
            </a:r>
            <a:r>
              <a:rPr lang="en-ZA" sz="2400" b="1" dirty="0">
                <a:latin typeface="+mj-lt"/>
              </a:rPr>
              <a:t>them to promote political participation for youth social justice and </a:t>
            </a:r>
            <a:r>
              <a:rPr lang="en-ZA" sz="2400" b="1" dirty="0" smtClean="0">
                <a:latin typeface="+mj-lt"/>
              </a:rPr>
              <a:t>inclusion</a:t>
            </a:r>
          </a:p>
          <a:p>
            <a:pPr marL="457200" indent="-457200">
              <a:buFont typeface="Wingdings" panose="05000000000000000000" pitchFamily="2" charset="2"/>
              <a:buChar char="Ø"/>
            </a:pPr>
            <a:r>
              <a:rPr lang="en-ZA" sz="2400" b="1" dirty="0" smtClean="0">
                <a:latin typeface="+mj-lt"/>
              </a:rPr>
              <a:t>The </a:t>
            </a:r>
            <a:r>
              <a:rPr lang="en-ZA" sz="2400" b="1" dirty="0">
                <a:latin typeface="+mj-lt"/>
              </a:rPr>
              <a:t>project captures the creativity and dynamism of young people as a strategic </a:t>
            </a:r>
            <a:r>
              <a:rPr lang="en-ZA" sz="2400" b="1" dirty="0" smtClean="0">
                <a:latin typeface="+mj-lt"/>
              </a:rPr>
              <a:t>resource</a:t>
            </a:r>
            <a:endParaRPr lang="en-ZA" sz="2400" b="1" dirty="0">
              <a:latin typeface="+mj-lt"/>
            </a:endParaRPr>
          </a:p>
          <a:p>
            <a:pPr marL="457200" indent="-457200">
              <a:buFont typeface="Wingdings" panose="05000000000000000000" pitchFamily="2" charset="2"/>
              <a:buChar char="Ø"/>
            </a:pPr>
            <a:r>
              <a:rPr lang="en-ZA" sz="2400" b="1" dirty="0" smtClean="0">
                <a:latin typeface="+mj-lt"/>
              </a:rPr>
              <a:t>They </a:t>
            </a:r>
            <a:r>
              <a:rPr lang="en-ZA" sz="2400" b="1" dirty="0">
                <a:latin typeface="+mj-lt"/>
              </a:rPr>
              <a:t>act as the drivers for social change, not as </a:t>
            </a:r>
            <a:r>
              <a:rPr lang="en-ZA" sz="2400" b="1" dirty="0" smtClean="0">
                <a:latin typeface="+mj-lt"/>
              </a:rPr>
              <a:t>passengers.</a:t>
            </a:r>
            <a:endParaRPr lang="en-ZA" sz="2400" b="1" dirty="0">
              <a:latin typeface="+mj-lt"/>
            </a:endParaRPr>
          </a:p>
          <a:p>
            <a:pPr marL="457200" indent="-457200">
              <a:buFont typeface="Wingdings" panose="05000000000000000000" pitchFamily="2" charset="2"/>
              <a:buChar char="Ø"/>
            </a:pPr>
            <a:r>
              <a:rPr lang="en-ZA" sz="2400" b="1" dirty="0" smtClean="0">
                <a:latin typeface="+mj-lt"/>
              </a:rPr>
              <a:t>Promote </a:t>
            </a:r>
            <a:r>
              <a:rPr lang="en-ZA" sz="2400" b="1" dirty="0">
                <a:latin typeface="+mj-lt"/>
              </a:rPr>
              <a:t>political participation and political agency for rights and </a:t>
            </a:r>
            <a:r>
              <a:rPr lang="en-ZA" sz="2400" b="1" dirty="0" smtClean="0">
                <a:latin typeface="+mj-lt"/>
              </a:rPr>
              <a:t>inclusion.</a:t>
            </a:r>
          </a:p>
          <a:p>
            <a:pPr marL="285750" indent="-285750">
              <a:buFont typeface="Arial" panose="020B0604020202020204" pitchFamily="34" charset="0"/>
              <a:buChar char="•"/>
            </a:pPr>
            <a:endParaRPr lang="en-ZA" sz="2400" b="1" dirty="0">
              <a:latin typeface="+mj-lt"/>
            </a:endParaRPr>
          </a:p>
        </p:txBody>
      </p:sp>
    </p:spTree>
    <p:extLst>
      <p:ext uri="{BB962C8B-B14F-4D97-AF65-F5344CB8AC3E}">
        <p14:creationId xmlns:p14="http://schemas.microsoft.com/office/powerpoint/2010/main" val="3178557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371600"/>
            <a:ext cx="8712968" cy="1841376"/>
          </a:xfrm>
        </p:spPr>
        <p:txBody>
          <a:bodyPr anchor="t">
            <a:noAutofit/>
          </a:bodyPr>
          <a:lstStyle/>
          <a:p>
            <a:pPr algn="ctr"/>
            <a:r>
              <a:rPr lang="en-ZA" sz="3500" dirty="0" smtClean="0">
                <a:effectLst>
                  <a:outerShdw blurRad="38100" dist="38100" dir="2700000" algn="tl">
                    <a:srgbClr val="000000">
                      <a:alpha val="43137"/>
                    </a:srgbClr>
                  </a:outerShdw>
                </a:effectLst>
              </a:rPr>
              <a:t>THE </a:t>
            </a:r>
            <a:r>
              <a:rPr lang="en-ZA" sz="3500" dirty="0">
                <a:effectLst>
                  <a:outerShdw blurRad="38100" dist="38100" dir="2700000" algn="tl">
                    <a:srgbClr val="000000">
                      <a:alpha val="43137"/>
                    </a:srgbClr>
                  </a:outerShdw>
                </a:effectLst>
              </a:rPr>
              <a:t>LOCAL CONTEXT: </a:t>
            </a:r>
            <a:r>
              <a:rPr lang="en-ZA" sz="3500" dirty="0" smtClean="0">
                <a:effectLst>
                  <a:outerShdw blurRad="38100" dist="38100" dir="2700000" algn="tl">
                    <a:srgbClr val="000000">
                      <a:alpha val="43137"/>
                    </a:srgbClr>
                  </a:outerShdw>
                </a:effectLst>
              </a:rPr>
              <a:t/>
            </a:r>
            <a:br>
              <a:rPr lang="en-ZA" sz="3500" dirty="0" smtClean="0">
                <a:effectLst>
                  <a:outerShdw blurRad="38100" dist="38100" dir="2700000" algn="tl">
                    <a:srgbClr val="000000">
                      <a:alpha val="43137"/>
                    </a:srgbClr>
                  </a:outerShdw>
                </a:effectLst>
              </a:rPr>
            </a:br>
            <a:r>
              <a:rPr lang="en-ZA" sz="3000" dirty="0" smtClean="0">
                <a:effectLst>
                  <a:outerShdw blurRad="38100" dist="38100" dir="2700000" algn="tl">
                    <a:srgbClr val="000000">
                      <a:alpha val="43137"/>
                    </a:srgbClr>
                  </a:outerShdw>
                </a:effectLst>
              </a:rPr>
              <a:t>IFWEA’S </a:t>
            </a:r>
            <a:r>
              <a:rPr lang="en-ZA" sz="3000" dirty="0">
                <a:effectLst>
                  <a:outerShdw blurRad="38100" dist="38100" dir="2700000" algn="tl">
                    <a:srgbClr val="000000">
                      <a:alpha val="43137"/>
                    </a:srgbClr>
                  </a:outerShdw>
                </a:effectLst>
              </a:rPr>
              <a:t>Study Circles for Social Change: towards a South African Study Circles Association</a:t>
            </a:r>
            <a:r>
              <a:rPr lang="en-ZA" sz="3200" dirty="0">
                <a:effectLst/>
              </a:rPr>
              <a:t/>
            </a:r>
            <a:br>
              <a:rPr lang="en-ZA" sz="3200" dirty="0">
                <a:effectLst/>
              </a:rPr>
            </a:br>
            <a:endParaRPr lang="en-ZA" sz="3200" dirty="0"/>
          </a:p>
        </p:txBody>
      </p:sp>
      <p:pic>
        <p:nvPicPr>
          <p:cNvPr id="4" name="Picture 8" descr="Imag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sp>
        <p:nvSpPr>
          <p:cNvPr id="6" name="TextBox 5"/>
          <p:cNvSpPr txBox="1"/>
          <p:nvPr/>
        </p:nvSpPr>
        <p:spPr>
          <a:xfrm>
            <a:off x="251520" y="3717032"/>
            <a:ext cx="8712968" cy="1938992"/>
          </a:xfrm>
          <a:prstGeom prst="rect">
            <a:avLst/>
          </a:prstGeom>
          <a:noFill/>
        </p:spPr>
        <p:txBody>
          <a:bodyPr wrap="square" rtlCol="0">
            <a:spAutoFit/>
          </a:bodyPr>
          <a:lstStyle/>
          <a:p>
            <a:pPr marL="285750" indent="-285750">
              <a:buFont typeface="Arial" panose="020B0604020202020204" pitchFamily="34" charset="0"/>
              <a:buChar char="•"/>
            </a:pPr>
            <a:r>
              <a:rPr lang="en-ZA" sz="3000" b="1" dirty="0" smtClean="0">
                <a:latin typeface="+mj-lt"/>
              </a:rPr>
              <a:t>ABF: 100 </a:t>
            </a:r>
            <a:r>
              <a:rPr lang="en-ZA" sz="3000" b="1" dirty="0">
                <a:latin typeface="+mj-lt"/>
              </a:rPr>
              <a:t>years of experiences of popular </a:t>
            </a:r>
            <a:r>
              <a:rPr lang="en-ZA" sz="3000" b="1" dirty="0" smtClean="0">
                <a:latin typeface="+mj-lt"/>
              </a:rPr>
              <a:t>education</a:t>
            </a:r>
          </a:p>
          <a:p>
            <a:pPr marL="285750" indent="-285750">
              <a:buFont typeface="Arial" panose="020B0604020202020204" pitchFamily="34" charset="0"/>
              <a:buChar char="•"/>
            </a:pPr>
            <a:r>
              <a:rPr lang="en-ZA" sz="3000" b="1" dirty="0" smtClean="0">
                <a:latin typeface="+mj-lt"/>
              </a:rPr>
              <a:t>Degeneration </a:t>
            </a:r>
            <a:r>
              <a:rPr lang="en-ZA" sz="3000" b="1" dirty="0">
                <a:latin typeface="+mj-lt"/>
              </a:rPr>
              <a:t>of trade union education </a:t>
            </a:r>
          </a:p>
          <a:p>
            <a:pPr marL="285750" indent="-285750">
              <a:buFont typeface="Arial" panose="020B0604020202020204" pitchFamily="34" charset="0"/>
              <a:buChar char="•"/>
            </a:pPr>
            <a:r>
              <a:rPr lang="en-ZA" sz="3000" b="1" dirty="0" smtClean="0">
                <a:latin typeface="+mj-lt"/>
              </a:rPr>
              <a:t>Formation of </a:t>
            </a:r>
            <a:r>
              <a:rPr lang="en-ZA" sz="3000" b="1" dirty="0">
                <a:latin typeface="+mj-lt"/>
              </a:rPr>
              <a:t>political identity and </a:t>
            </a:r>
            <a:r>
              <a:rPr lang="en-ZA" sz="3000" b="1" dirty="0" smtClean="0">
                <a:latin typeface="+mj-lt"/>
              </a:rPr>
              <a:t>values</a:t>
            </a:r>
          </a:p>
          <a:p>
            <a:pPr marL="285750" indent="-285750">
              <a:buFont typeface="Arial" panose="020B0604020202020204" pitchFamily="34" charset="0"/>
              <a:buChar char="•"/>
            </a:pPr>
            <a:r>
              <a:rPr lang="en-ZA" sz="3000" b="1" dirty="0" smtClean="0">
                <a:latin typeface="+mj-lt"/>
              </a:rPr>
              <a:t>Creation of new spaces</a:t>
            </a:r>
            <a:endParaRPr lang="en-ZA" sz="3000" b="1" dirty="0">
              <a:latin typeface="+mj-lt"/>
            </a:endParaRPr>
          </a:p>
        </p:txBody>
      </p:sp>
    </p:spTree>
    <p:extLst>
      <p:ext uri="{BB962C8B-B14F-4D97-AF65-F5344CB8AC3E}">
        <p14:creationId xmlns:p14="http://schemas.microsoft.com/office/powerpoint/2010/main" val="21200993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Imag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71639"/>
            <a:ext cx="1241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499663" y="280042"/>
            <a:ext cx="1349896" cy="757130"/>
          </a:xfrm>
          <a:prstGeom prst="rect">
            <a:avLst/>
          </a:prstGeom>
        </p:spPr>
        <p:txBody>
          <a:bodyPr wrap="square">
            <a:spAutoFit/>
          </a:bodyPr>
          <a:lstStyle/>
          <a:p>
            <a:pPr>
              <a:lnSpc>
                <a:spcPct val="80000"/>
              </a:lnSpc>
            </a:pPr>
            <a:r>
              <a:rPr lang="es-ES" altLang="en-US" b="1" dirty="0" smtClean="0">
                <a:latin typeface="Arial" charset="0"/>
              </a:rPr>
              <a:t>IFWEA</a:t>
            </a:r>
          </a:p>
          <a:p>
            <a:pPr>
              <a:lnSpc>
                <a:spcPct val="80000"/>
              </a:lnSpc>
            </a:pPr>
            <a:r>
              <a:rPr lang="es-ES" altLang="en-US" b="1" dirty="0" smtClean="0">
                <a:latin typeface="Arial" charset="0"/>
              </a:rPr>
              <a:t>IVA</a:t>
            </a:r>
          </a:p>
          <a:p>
            <a:pPr>
              <a:lnSpc>
                <a:spcPct val="80000"/>
              </a:lnSpc>
            </a:pPr>
            <a:r>
              <a:rPr lang="es-ES" altLang="en-US" b="1" dirty="0" smtClean="0">
                <a:latin typeface="Arial" charset="0"/>
              </a:rPr>
              <a:t>FIAET</a:t>
            </a:r>
            <a:endParaRPr lang="es-ES" altLang="en-US" b="1" dirty="0">
              <a:latin typeface="Arial" charset="0"/>
            </a:endParaRPr>
          </a:p>
        </p:txBody>
      </p:sp>
      <p:sp>
        <p:nvSpPr>
          <p:cNvPr id="6" name="TextBox 5"/>
          <p:cNvSpPr txBox="1"/>
          <p:nvPr/>
        </p:nvSpPr>
        <p:spPr>
          <a:xfrm>
            <a:off x="251520" y="1988840"/>
            <a:ext cx="8712968" cy="3816429"/>
          </a:xfrm>
          <a:prstGeom prst="rect">
            <a:avLst/>
          </a:prstGeom>
          <a:noFill/>
        </p:spPr>
        <p:txBody>
          <a:bodyPr wrap="square" rtlCol="0">
            <a:spAutoFit/>
          </a:bodyPr>
          <a:lstStyle/>
          <a:p>
            <a:endParaRPr lang="en-ZA" sz="3000" b="1" dirty="0" smtClean="0">
              <a:latin typeface="+mj-lt"/>
            </a:endParaRPr>
          </a:p>
          <a:p>
            <a:pPr marL="285750" indent="-285750">
              <a:buFont typeface="Arial" panose="020B0604020202020204" pitchFamily="34" charset="0"/>
              <a:buChar char="•"/>
            </a:pPr>
            <a:r>
              <a:rPr lang="en-ZA" sz="3000" b="1" dirty="0">
                <a:latin typeface="+mj-lt"/>
              </a:rPr>
              <a:t>D</a:t>
            </a:r>
            <a:r>
              <a:rPr lang="en-ZA" sz="3000" b="1" dirty="0" smtClean="0">
                <a:latin typeface="+mj-lt"/>
              </a:rPr>
              <a:t>eveloping </a:t>
            </a:r>
            <a:r>
              <a:rPr lang="en-ZA" sz="3000" b="1" dirty="0">
                <a:latin typeface="+mj-lt"/>
              </a:rPr>
              <a:t>and mentoring study circle facilitators</a:t>
            </a:r>
          </a:p>
          <a:p>
            <a:pPr marL="285750" indent="-285750">
              <a:buFont typeface="Arial" panose="020B0604020202020204" pitchFamily="34" charset="0"/>
              <a:buChar char="•"/>
            </a:pPr>
            <a:r>
              <a:rPr lang="en-ZA" sz="3000" b="1" dirty="0">
                <a:latin typeface="+mj-lt"/>
              </a:rPr>
              <a:t>B</a:t>
            </a:r>
            <a:r>
              <a:rPr lang="en-ZA" sz="3000" b="1" dirty="0" smtClean="0">
                <a:latin typeface="+mj-lt"/>
              </a:rPr>
              <a:t>uild </a:t>
            </a:r>
            <a:r>
              <a:rPr lang="en-ZA" sz="3000" b="1" dirty="0">
                <a:latin typeface="+mj-lt"/>
              </a:rPr>
              <a:t>confidence, encourage critical thinking and promote active participation</a:t>
            </a:r>
          </a:p>
          <a:p>
            <a:pPr marL="285750" indent="-285750">
              <a:buFont typeface="Arial" panose="020B0604020202020204" pitchFamily="34" charset="0"/>
              <a:buChar char="•"/>
            </a:pPr>
            <a:r>
              <a:rPr lang="en-ZA" sz="3000" b="1" dirty="0">
                <a:latin typeface="+mj-lt"/>
              </a:rPr>
              <a:t>M</a:t>
            </a:r>
            <a:r>
              <a:rPr lang="en-ZA" sz="3000" b="1" dirty="0" smtClean="0">
                <a:latin typeface="+mj-lt"/>
              </a:rPr>
              <a:t>embership-based </a:t>
            </a:r>
            <a:r>
              <a:rPr lang="en-ZA" sz="3000" b="1" dirty="0">
                <a:latin typeface="+mj-lt"/>
              </a:rPr>
              <a:t>organisation </a:t>
            </a:r>
          </a:p>
          <a:p>
            <a:pPr marL="285750" indent="-285750">
              <a:buFont typeface="Arial" panose="020B0604020202020204" pitchFamily="34" charset="0"/>
              <a:buChar char="•"/>
            </a:pPr>
            <a:r>
              <a:rPr lang="en-ZA" sz="3000" b="1" dirty="0">
                <a:latin typeface="+mj-lt"/>
              </a:rPr>
              <a:t>I</a:t>
            </a:r>
            <a:r>
              <a:rPr lang="en-ZA" sz="3000" b="1" dirty="0" smtClean="0">
                <a:latin typeface="+mj-lt"/>
              </a:rPr>
              <a:t>nclusion </a:t>
            </a:r>
            <a:r>
              <a:rPr lang="en-ZA" sz="3000" b="1" dirty="0">
                <a:latin typeface="+mj-lt"/>
              </a:rPr>
              <a:t>of trade unionists</a:t>
            </a:r>
          </a:p>
          <a:p>
            <a:pPr marL="285750" indent="-285750">
              <a:buFont typeface="Arial" panose="020B0604020202020204" pitchFamily="34" charset="0"/>
              <a:buChar char="•"/>
            </a:pPr>
            <a:r>
              <a:rPr lang="en-ZA" sz="3000" b="1" dirty="0">
                <a:latin typeface="+mj-lt"/>
              </a:rPr>
              <a:t>O</a:t>
            </a:r>
            <a:r>
              <a:rPr lang="en-ZA" sz="3000" b="1" dirty="0" smtClean="0">
                <a:latin typeface="+mj-lt"/>
              </a:rPr>
              <a:t>nline </a:t>
            </a:r>
            <a:r>
              <a:rPr lang="en-ZA" sz="3000" b="1" dirty="0">
                <a:latin typeface="+mj-lt"/>
              </a:rPr>
              <a:t>interaction between study circle facilitators  </a:t>
            </a:r>
          </a:p>
          <a:p>
            <a:pPr marL="285750" indent="-285750">
              <a:buFont typeface="Arial" panose="020B0604020202020204" pitchFamily="34" charset="0"/>
              <a:buChar char="•"/>
            </a:pPr>
            <a:endParaRPr lang="en-ZA" sz="3000" b="1" dirty="0">
              <a:latin typeface="+mj-lt"/>
            </a:endParaRPr>
          </a:p>
        </p:txBody>
      </p:sp>
    </p:spTree>
    <p:extLst>
      <p:ext uri="{BB962C8B-B14F-4D97-AF65-F5344CB8AC3E}">
        <p14:creationId xmlns:p14="http://schemas.microsoft.com/office/powerpoint/2010/main" val="15044855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txDef>
      <a:spPr>
        <a:noFill/>
      </a:spPr>
      <a:bodyPr wrap="square" rtlCol="0">
        <a:spAutoFit/>
      </a:bodyPr>
      <a:lstStyle>
        <a:defPPr>
          <a:defRPr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935</TotalTime>
  <Words>609</Words>
  <Application>Microsoft Office PowerPoint</Application>
  <PresentationFormat>On-screen Show (4:3)</PresentationFormat>
  <Paragraphs>119</Paragraphs>
  <Slides>15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Constantia</vt:lpstr>
      <vt:lpstr>Wingdings</vt:lpstr>
      <vt:lpstr>Wingdings 2</vt:lpstr>
      <vt:lpstr>Flow</vt:lpstr>
      <vt:lpstr> LABOR EDUCATION AND GLOBAL SOLIDARITY </vt:lpstr>
      <vt:lpstr>What and who is IFWEA?</vt:lpstr>
      <vt:lpstr>What motivates us?</vt:lpstr>
      <vt:lpstr>What do we do?</vt:lpstr>
      <vt:lpstr>PowerPoint Presentation</vt:lpstr>
      <vt:lpstr>THE GLOBAL CONTEXT:  YGAP - The Youth Globalisation Awareness Programme of the International Federation of Workers’ Education Organisations. </vt:lpstr>
      <vt:lpstr>PowerPoint Presentation</vt:lpstr>
      <vt:lpstr>Foundation Skills for Social Change Certificate Programme  </vt:lpstr>
      <vt:lpstr>PowerPoint Presentation</vt:lpstr>
      <vt:lpstr>PowerPoint Presentation</vt:lpstr>
      <vt:lpstr>FSSC’s Online Workers’ Education Learnership </vt:lpstr>
      <vt:lpstr>Making Your Mark: IFWEA’s global project for advancing democratic political engagement of young, grassroots leaders  </vt:lpstr>
      <vt:lpstr>PowerPoint Presentation</vt:lpstr>
      <vt:lpstr>THE LOCAL CONTEXT:  IFWEA’S Study Circles for Social Change: towards a South African Study Circles Association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YOUR MARK COUNT</dc:title>
  <dc:creator>Shariefa Ebrahim</dc:creator>
  <cp:lastModifiedBy>Shariefa Ebrahim</cp:lastModifiedBy>
  <cp:revision>47</cp:revision>
  <dcterms:created xsi:type="dcterms:W3CDTF">2016-05-19T11:34:58Z</dcterms:created>
  <dcterms:modified xsi:type="dcterms:W3CDTF">2017-04-25T09:22:33Z</dcterms:modified>
</cp:coreProperties>
</file>