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1" r:id="rId2"/>
  </p:sldMasterIdLst>
  <p:notesMasterIdLst>
    <p:notesMasterId r:id="rId31"/>
  </p:notesMasterIdLst>
  <p:handoutMasterIdLst>
    <p:handoutMasterId r:id="rId32"/>
  </p:handoutMasterIdLst>
  <p:sldIdLst>
    <p:sldId id="277" r:id="rId3"/>
    <p:sldId id="308" r:id="rId4"/>
    <p:sldId id="280" r:id="rId5"/>
    <p:sldId id="281" r:id="rId6"/>
    <p:sldId id="282" r:id="rId7"/>
    <p:sldId id="285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9" r:id="rId30"/>
  </p:sldIdLst>
  <p:sldSz cx="9144000" cy="6858000" type="screen4x3"/>
  <p:notesSz cx="7026275" cy="9312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nderob, Randy" initials="BR" lastIdx="2" clrIdx="0">
    <p:extLst>
      <p:ext uri="{19B8F6BF-5375-455C-9EA6-DF929625EA0E}">
        <p15:presenceInfo xmlns:p15="http://schemas.microsoft.com/office/powerpoint/2012/main" userId="S-1-5-21-1203189622-2461019731-889252287-15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9"/>
    <a:srgbClr val="F4A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5" autoAdjust="0"/>
    <p:restoredTop sz="94675" autoAdjust="0"/>
  </p:normalViewPr>
  <p:slideViewPr>
    <p:cSldViewPr>
      <p:cViewPr varScale="1">
        <p:scale>
          <a:sx n="110" d="100"/>
          <a:sy n="110" d="100"/>
        </p:scale>
        <p:origin x="16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0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4-03T16:01:25.391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  <p:cm authorId="1" dt="2017-04-03T16:01:26.955" idx="2">
    <p:pos x="106" y="106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932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932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FDA0452-E15F-4EC7-836E-068652E3C21B}" type="datetimeFigureOut">
              <a:rPr lang="fr-FR"/>
              <a:pPr>
                <a:defRPr/>
              </a:pPr>
              <a:t>10/04/2017</a:t>
            </a:fld>
            <a:endParaRPr lang="fr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4753"/>
            <a:ext cx="3044719" cy="465932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4753"/>
            <a:ext cx="3044719" cy="465932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7C37ADA-37C0-4663-9BED-810F5C223578}" type="slidenum">
              <a:rPr lang="fr-CA"/>
              <a:pPr>
                <a:defRPr/>
              </a:pPr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192501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4719" cy="467522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1"/>
            <a:ext cx="3044719" cy="467522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r">
              <a:defRPr sz="1200"/>
            </a:lvl1pPr>
          </a:lstStyle>
          <a:p>
            <a:fld id="{B211BA96-226C-45B3-A100-669D541904A4}" type="datetimeFigureOut">
              <a:rPr lang="en-CA" smtClean="0"/>
              <a:t>10/04/2017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91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3" tIns="46237" rIns="92473" bIns="46237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81215"/>
            <a:ext cx="5621020" cy="3667026"/>
          </a:xfrm>
          <a:prstGeom prst="rect">
            <a:avLst/>
          </a:prstGeom>
        </p:spPr>
        <p:txBody>
          <a:bodyPr vert="horz" lIns="92473" tIns="46237" rIns="92473" bIns="4623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4753"/>
            <a:ext cx="3044719" cy="467522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4753"/>
            <a:ext cx="3044719" cy="467522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r">
              <a:defRPr sz="1200"/>
            </a:lvl1pPr>
          </a:lstStyle>
          <a:p>
            <a:fld id="{B5C8067E-9B99-495A-8351-1A0B40470C8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0847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0778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4623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8524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1330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9238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3502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4112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0663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8536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1754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2359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Design came in-house, so did delivery (somewhat), writers’ fees were</a:t>
            </a:r>
            <a:r>
              <a:rPr lang="en-US" baseline="0" dirty="0" smtClean="0"/>
              <a:t> increased,  advertising went to paper $13,000 web $3,000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3318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-find out what web-based ads are worth in your market, find out what writers’ fees are in your market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7107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6257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time: $10,000, ongoing,</a:t>
            </a:r>
            <a:r>
              <a:rPr lang="en-US" baseline="0" dirty="0" smtClean="0"/>
              <a:t> $100-500/year for webhosting, be careful securing URL get your developer to do this for you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31660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article should have sharing icons, comments enabled, archive required,</a:t>
            </a:r>
            <a:r>
              <a:rPr lang="en-US" baseline="0" dirty="0" smtClean="0"/>
              <a:t> your advertisers need to see their ads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7142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can’t act</a:t>
            </a:r>
            <a:r>
              <a:rPr lang="en-US" baseline="0" dirty="0" smtClean="0"/>
              <a:t> differently than others online publications, users must feel free to comment and contribute, the online version has to be “better” than the paper version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430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82031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may need training in this but it is imperative!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14885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Your developer will recommend a</a:t>
            </a:r>
            <a:r>
              <a:rPr lang="en-US" baseline="0" dirty="0" smtClean="0"/>
              <a:t> CMS, make sure you agree with the choice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6970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Best known for their blogs, </a:t>
            </a:r>
            <a:r>
              <a:rPr lang="en-US" dirty="0" err="1" smtClean="0"/>
              <a:t>Wordpress</a:t>
            </a:r>
            <a:r>
              <a:rPr lang="en-US" dirty="0" smtClean="0"/>
              <a:t> has the ability to take</a:t>
            </a:r>
            <a:r>
              <a:rPr lang="en-US" baseline="0" dirty="0" smtClean="0"/>
              <a:t> many forms. Get a custom built or a template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4397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Show the features, go through </a:t>
            </a:r>
            <a:r>
              <a:rPr lang="en-US" sz="1200" dirty="0" smtClean="0">
                <a:solidFill>
                  <a:schemeClr val="tx1"/>
                </a:solidFill>
              </a:rPr>
              <a:t>Features, User friendliness, Aesthetics, Analytics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68365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Super,</a:t>
            </a:r>
            <a:r>
              <a:rPr lang="en-US" baseline="0" dirty="0" smtClean="0"/>
              <a:t> super, super important . . . Data is 1 ½ years old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12885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This takes work, it is a constant concern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57873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This takes work, it is a constant concern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6401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This takes work, it is a constant concern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32032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This takes work, it is a constant concern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50090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8067E-9B99-495A-8351-1A0B40470C83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9327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5E51D-E1EB-4711-9216-C14E03FAE0C3}" type="datetimeFigureOut">
              <a:rPr lang="en-US"/>
              <a:pPr>
                <a:defRPr/>
              </a:pPr>
              <a:t>4/10/2017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9B8B4-F84A-4400-909B-DE63137A12D3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3FA5D-D9FA-4130-B803-4E245983B4AE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FC6E-2E75-4979-92E1-79E281E77002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EC49B-7E15-4C28-A259-1D99EB2468FD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351D1-8C24-40C7-838B-48B4C92D99EE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E7015-454D-45A4-829A-6C432315943C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58330-0996-4219-9BC0-06E9753227CC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1FB20-DDBF-42D6-AF11-CAED74772D2E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EC710-81A9-4CB0-A088-D01EB7E37284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D1298-4815-4057-9551-56EC5F0813C0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506B2-11C0-423C-B7EB-587EE3BE6331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06D31-0145-49D4-B040-9BCA7FFED739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CE52D-3082-4AA0-A421-1B289851DFAD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9C58C-C58C-4D26-ABD1-EBE977A61DD1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4D1C5-F8B0-474E-A08A-AA4B619FEBC9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C3ACC-87E7-4315-8462-FBCFD3AAEF60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01447-6AE8-4499-A501-86FC57F55405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6B262-9D2C-4254-A6BD-4AEF12D8A90E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B9360-3E21-4073-B64C-0125467C8A1E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80EF2-8897-4FF5-B8A2-C30A3324AF28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DF2E6-6BC6-48F5-A856-9910D0E6E969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D0E6-EC12-4667-BA66-D5B5707DBE2F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CFD3D-B7B5-4086-A758-742A1626940A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8F5788-3597-4A12-A47A-53F59ACCE815}" type="datetimeFigureOut">
              <a:rPr lang="en-US"/>
              <a:pPr>
                <a:defRPr/>
              </a:pPr>
              <a:t>4/10/2017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95FCDB5-48A2-4B1B-B786-A752BB9174BD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9EE79F49-DCA6-4FD2-8DB3-2A4C21E0CFDA}" type="datetimeFigureOut">
              <a:rPr lang="en-CA"/>
              <a:pPr>
                <a:defRPr/>
              </a:pPr>
              <a:t>10/04/2017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6F7887D5-CCC5-495E-BFA7-20729A0A7C1F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ariety.com/" TargetMode="External"/><Relationship Id="rId5" Type="http://schemas.openxmlformats.org/officeDocument/2006/relationships/hyperlink" Target="http://www.bbcamerica.com/" TargetMode="External"/><Relationship Id="rId4" Type="http://schemas.openxmlformats.org/officeDocument/2006/relationships/hyperlink" Target="http://www.newyorker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ducation-forum.ca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3581400"/>
          </a:xfrm>
        </p:spPr>
        <p:txBody>
          <a:bodyPr/>
          <a:lstStyle/>
          <a:p>
            <a:r>
              <a:rPr lang="en-US" sz="3200" b="1" dirty="0" smtClean="0"/>
              <a:t>“Re-imagining </a:t>
            </a:r>
            <a:r>
              <a:rPr lang="en-US" sz="3200" b="1" dirty="0" err="1"/>
              <a:t>Labour</a:t>
            </a:r>
            <a:r>
              <a:rPr lang="en-US" sz="3200" b="1" dirty="0"/>
              <a:t> </a:t>
            </a:r>
            <a:r>
              <a:rPr lang="en-US" sz="3200" b="1" dirty="0" smtClean="0"/>
              <a:t>Publications: </a:t>
            </a:r>
            <a:br>
              <a:rPr lang="en-US" sz="3200" b="1" dirty="0" smtClean="0"/>
            </a:br>
            <a:r>
              <a:rPr lang="en-US" sz="3200" b="1" dirty="0" smtClean="0"/>
              <a:t>Digital </a:t>
            </a:r>
            <a:r>
              <a:rPr lang="en-US" sz="3200" b="1" dirty="0"/>
              <a:t>C</a:t>
            </a:r>
            <a:r>
              <a:rPr lang="en-US" sz="3200" b="1" dirty="0" smtClean="0"/>
              <a:t>omplements </a:t>
            </a:r>
            <a:r>
              <a:rPr lang="en-US" sz="3200" b="1" dirty="0"/>
              <a:t>to Paper M</a:t>
            </a:r>
            <a:r>
              <a:rPr lang="en-US" sz="3200" b="1" dirty="0" smtClean="0"/>
              <a:t>edia”</a:t>
            </a:r>
            <a:br>
              <a:rPr lang="en-US" sz="3200" b="1" dirty="0" smtClean="0"/>
            </a:br>
            <a:r>
              <a:rPr lang="en-US" sz="800" b="1" dirty="0"/>
              <a:t> </a:t>
            </a:r>
            <a:r>
              <a:rPr lang="en-US" sz="800" b="1" dirty="0" smtClean="0"/>
              <a:t> </a:t>
            </a:r>
            <a:r>
              <a:rPr lang="en-CA" sz="3200" dirty="0"/>
              <a:t/>
            </a:r>
            <a:br>
              <a:rPr lang="en-CA" sz="3200" dirty="0"/>
            </a:br>
            <a:r>
              <a:rPr lang="en-CA" sz="2400" dirty="0" smtClean="0"/>
              <a:t>or</a:t>
            </a:r>
            <a:br>
              <a:rPr lang="en-CA" sz="2400" dirty="0" smtClean="0"/>
            </a:br>
            <a:r>
              <a:rPr lang="en-CA" sz="800" dirty="0"/>
              <a:t> </a:t>
            </a:r>
            <a:r>
              <a:rPr lang="en-CA" sz="800" dirty="0" smtClean="0"/>
              <a:t> </a:t>
            </a:r>
            <a:r>
              <a:rPr lang="en-CA" sz="3200" dirty="0" smtClean="0"/>
              <a:t/>
            </a:r>
            <a:br>
              <a:rPr lang="en-CA" sz="3200" dirty="0" smtClean="0"/>
            </a:br>
            <a:r>
              <a:rPr lang="en-CA" sz="3200" dirty="0" smtClean="0"/>
              <a:t>“</a:t>
            </a:r>
            <a:r>
              <a:rPr lang="en-CA" sz="3200" b="1" dirty="0" smtClean="0"/>
              <a:t>Moving your Magazine to the Internet”</a:t>
            </a:r>
            <a:br>
              <a:rPr lang="en-CA" sz="3200" b="1" dirty="0" smtClean="0"/>
            </a:br>
            <a:r>
              <a:rPr lang="en-CA" sz="800" b="1" dirty="0"/>
              <a:t> </a:t>
            </a:r>
            <a:r>
              <a:rPr lang="en-CA" sz="800" b="1" dirty="0" smtClean="0"/>
              <a:t> </a:t>
            </a:r>
            <a:r>
              <a:rPr lang="en-CA" sz="3200" dirty="0" smtClean="0"/>
              <a:t/>
            </a:r>
            <a:br>
              <a:rPr lang="en-CA" sz="3200" dirty="0" smtClean="0"/>
            </a:br>
            <a:r>
              <a:rPr lang="en-CA" sz="2400" dirty="0" smtClean="0"/>
              <a:t>or</a:t>
            </a:r>
            <a:br>
              <a:rPr lang="en-CA" sz="2400" dirty="0" smtClean="0"/>
            </a:br>
            <a:r>
              <a:rPr lang="en-CA" sz="800" dirty="0"/>
              <a:t> </a:t>
            </a:r>
            <a:r>
              <a:rPr lang="en-CA" sz="800" dirty="0" smtClean="0"/>
              <a:t> </a:t>
            </a:r>
            <a:r>
              <a:rPr lang="en-CA" sz="3200" dirty="0" smtClean="0"/>
              <a:t/>
            </a:r>
            <a:br>
              <a:rPr lang="en-CA" sz="3200" dirty="0" smtClean="0"/>
            </a:br>
            <a:r>
              <a:rPr lang="en-CA" sz="3200" dirty="0" smtClean="0"/>
              <a:t>“</a:t>
            </a:r>
            <a:r>
              <a:rPr lang="en-CA" sz="3200" b="1" dirty="0" smtClean="0"/>
              <a:t>How I learned to loved WordPress”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287462" y="4343400"/>
            <a:ext cx="6400800" cy="914400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Randy Banderob</a:t>
            </a:r>
          </a:p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Ontario Secondary School Teachers’ Federation</a:t>
            </a:r>
            <a:endParaRPr lang="en-CA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762000"/>
          </a:xfrm>
        </p:spPr>
        <p:txBody>
          <a:bodyPr/>
          <a:lstStyle/>
          <a:p>
            <a:r>
              <a:rPr lang="en-US" sz="3200" b="1" dirty="0" smtClean="0"/>
              <a:t>Unions, </a:t>
            </a:r>
            <a:r>
              <a:rPr lang="en-US" sz="3200" b="1" dirty="0" err="1" smtClean="0"/>
              <a:t>Labour</a:t>
            </a:r>
            <a:r>
              <a:rPr lang="en-US" sz="3200" b="1" dirty="0" smtClean="0"/>
              <a:t>, and Print Publications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74320" y="914400"/>
            <a:ext cx="8564880" cy="4343400"/>
          </a:xfrm>
        </p:spPr>
        <p:txBody>
          <a:bodyPr/>
          <a:lstStyle/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There is a long history of unions and publications.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Print media has always presented a challenge because of cost, technical requirements and delivery.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advent of personal computers initially made print publications easier to produce.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Today’s omnipresence of electronic devices has turned the world of communication upside down.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Printed publications are no longer the preferred method of communication for many members.</a:t>
            </a:r>
          </a:p>
          <a:p>
            <a:pPr marL="457200" indent="-457200" algn="l">
              <a:buFontTx/>
              <a:buChar char="-"/>
            </a:pPr>
            <a:endParaRPr lang="en-CA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20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4947552" cy="4773429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Education Forum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Official magazine of the Ontario Secondary School Teachers’ Federation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Serves 60,000 education workers in public institutions from pre-school to university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Three issues per year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Produced separately from monthly newsletter: </a:t>
            </a:r>
            <a:r>
              <a:rPr lang="en-US" sz="2800" b="1" dirty="0" smtClean="0">
                <a:solidFill>
                  <a:schemeClr val="tx1"/>
                </a:solidFill>
              </a:rPr>
              <a:t>Update</a:t>
            </a:r>
            <a:endParaRPr lang="en-CA" sz="2800" b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756" y="605879"/>
            <a:ext cx="2769325" cy="373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3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4947552" cy="4773429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Education Forum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Delivered in bulk to workplaces across Ontario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Sent individually to school board directors, faculties of education, and provincial politicians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Some awards for articles and for design</a:t>
            </a:r>
            <a:endParaRPr lang="en-CA" sz="28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756" y="605879"/>
            <a:ext cx="2769325" cy="373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9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5824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Education Forum vs. Update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060" y="3961240"/>
            <a:ext cx="1129212" cy="1524000"/>
          </a:xfrm>
          <a:prstGeom prst="rect">
            <a:avLst/>
          </a:prstGeom>
        </p:spPr>
      </p:pic>
      <p:pic>
        <p:nvPicPr>
          <p:cNvPr id="1028" name="Picture 4" descr="http://osstfupdate.ca/wp-content/uploads/2017/02/latest-issue-44-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219" y="3848034"/>
            <a:ext cx="999849" cy="1414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1102" y="1265808"/>
            <a:ext cx="403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</a:rPr>
              <a:t>Forum</a:t>
            </a:r>
          </a:p>
          <a:p>
            <a:pPr marL="285750" indent="-285750">
              <a:buFontTx/>
              <a:buChar char="-"/>
            </a:pPr>
            <a:r>
              <a:rPr lang="en-US" sz="2800" dirty="0" smtClean="0"/>
              <a:t>Long-form journalism</a:t>
            </a:r>
          </a:p>
          <a:p>
            <a:pPr marL="285750" indent="-285750">
              <a:buFontTx/>
              <a:buChar char="-"/>
            </a:pPr>
            <a:r>
              <a:rPr lang="en-US" sz="2800" dirty="0" smtClean="0"/>
              <a:t>Investigative, research, interviews</a:t>
            </a:r>
          </a:p>
          <a:p>
            <a:pPr marL="285750" indent="-285750">
              <a:buFontTx/>
              <a:buChar char="-"/>
            </a:pPr>
            <a:r>
              <a:rPr lang="en-US" sz="2800" dirty="0" smtClean="0"/>
              <a:t>Big-picture political perspectives</a:t>
            </a:r>
            <a:endParaRPr lang="en-CA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909768" y="1211045"/>
            <a:ext cx="403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/>
                </a:solidFill>
              </a:rPr>
              <a:t>Update</a:t>
            </a:r>
          </a:p>
          <a:p>
            <a:pPr marL="285750" indent="-285750">
              <a:buFontTx/>
              <a:buChar char="-"/>
            </a:pPr>
            <a:r>
              <a:rPr lang="en-US" sz="2800" dirty="0" smtClean="0"/>
              <a:t>Brief, informative articles</a:t>
            </a:r>
          </a:p>
          <a:p>
            <a:pPr marL="285750" indent="-285750">
              <a:buFontTx/>
              <a:buChar char="-"/>
            </a:pPr>
            <a:r>
              <a:rPr lang="en-US" sz="2800" dirty="0" smtClean="0"/>
              <a:t>Time-sensitive issues</a:t>
            </a:r>
          </a:p>
          <a:p>
            <a:pPr marL="285750" indent="-285750">
              <a:buFontTx/>
              <a:buChar char="-"/>
            </a:pPr>
            <a:r>
              <a:rPr lang="en-US" sz="2800" dirty="0" smtClean="0"/>
              <a:t>Immediate political perspectives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91097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5824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8848" y="1265808"/>
            <a:ext cx="77669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“Nobody reads magazines and more.”</a:t>
            </a:r>
          </a:p>
          <a:p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Readership of individual magazines is down significantly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More people are reading more magazines, but there are more magazines out there.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Competition for readers and advertising is steep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Readers are making more specific choices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23769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5824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8848" y="1265808"/>
            <a:ext cx="77669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“I get all my news online.”</a:t>
            </a:r>
          </a:p>
          <a:p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Online readership of news continues to increase and shows no sign of stopping.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Advertisers are shifting dollars away from print and into online media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Readers expect an online option</a:t>
            </a:r>
          </a:p>
        </p:txBody>
      </p:sp>
    </p:spTree>
    <p:extLst>
      <p:ext uri="{BB962C8B-B14F-4D97-AF65-F5344CB8AC3E}">
        <p14:creationId xmlns:p14="http://schemas.microsoft.com/office/powerpoint/2010/main" val="269637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5824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8848" y="1265808"/>
            <a:ext cx="77669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“Why are you still killing trees?”</a:t>
            </a:r>
          </a:p>
          <a:p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For environmental reasons some people avoid print media when they can access similar material online.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Newsprint consumption peaked in 1999 and has been cut in half since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Post-consumer recycled and sustainably harvest pulp and paper available</a:t>
            </a:r>
          </a:p>
        </p:txBody>
      </p:sp>
    </p:spTree>
    <p:extLst>
      <p:ext uri="{BB962C8B-B14F-4D97-AF65-F5344CB8AC3E}">
        <p14:creationId xmlns:p14="http://schemas.microsoft.com/office/powerpoint/2010/main" val="30360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5824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8848" y="1265808"/>
            <a:ext cx="77669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“Print media is too expensive!”</a:t>
            </a:r>
          </a:p>
          <a:p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The cost of producing print media has actually decreased with more publishing/printing options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Delivery costs continue to increase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Compared to digital media, print media has much greater production costs</a:t>
            </a:r>
          </a:p>
        </p:txBody>
      </p:sp>
    </p:spTree>
    <p:extLst>
      <p:ext uri="{BB962C8B-B14F-4D97-AF65-F5344CB8AC3E}">
        <p14:creationId xmlns:p14="http://schemas.microsoft.com/office/powerpoint/2010/main" val="229307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5824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8848" y="1265808"/>
            <a:ext cx="77669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“Prove to me that anybody is reading it.”</a:t>
            </a:r>
          </a:p>
          <a:p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 smtClean="0"/>
              <a:t>If people aren’t paying for your publication, how do you measure actual readership?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If you’re giving away your publication and no one is reading it, what is its purpose?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If you can’t track readership, how will you improve your product?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How will you measure the success of your attempts to improve?</a:t>
            </a:r>
          </a:p>
        </p:txBody>
      </p:sp>
    </p:spTree>
    <p:extLst>
      <p:ext uri="{BB962C8B-B14F-4D97-AF65-F5344CB8AC3E}">
        <p14:creationId xmlns:p14="http://schemas.microsoft.com/office/powerpoint/2010/main" val="14641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5824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Pre-online version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265808"/>
            <a:ext cx="419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Stats – per issue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48,000 copies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Design cost: </a:t>
            </a:r>
            <a:r>
              <a:rPr lang="en-US" sz="2800" dirty="0" smtClean="0">
                <a:solidFill>
                  <a:srgbClr val="FF0000"/>
                </a:solidFill>
              </a:rPr>
              <a:t>$15,000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Printing cost: </a:t>
            </a:r>
            <a:r>
              <a:rPr lang="en-US" sz="2800" dirty="0" smtClean="0">
                <a:solidFill>
                  <a:srgbClr val="FF0000"/>
                </a:solidFill>
              </a:rPr>
              <a:t>$35,000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Delivery cost: </a:t>
            </a:r>
            <a:r>
              <a:rPr lang="en-US" sz="2800" dirty="0" smtClean="0">
                <a:solidFill>
                  <a:srgbClr val="FF0000"/>
                </a:solidFill>
              </a:rPr>
              <a:t>$26,000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Writers’ fees: </a:t>
            </a:r>
            <a:r>
              <a:rPr lang="en-US" sz="2800" dirty="0" smtClean="0">
                <a:solidFill>
                  <a:srgbClr val="FF0000"/>
                </a:solidFill>
              </a:rPr>
              <a:t>$2,000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Advertising: $20,000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Total cost: </a:t>
            </a:r>
            <a:r>
              <a:rPr lang="en-US" sz="2800" b="1" u="sng" dirty="0" smtClean="0">
                <a:solidFill>
                  <a:srgbClr val="FF0000"/>
                </a:solidFill>
              </a:rPr>
              <a:t>$58,000</a:t>
            </a:r>
            <a:endParaRPr lang="en-US" sz="2800" b="1" u="sng" dirty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321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5824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Pre-online version               Post-online version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265808"/>
            <a:ext cx="419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Stats – per issue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48,000 copies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Design cost: </a:t>
            </a:r>
            <a:r>
              <a:rPr lang="en-US" sz="2800" dirty="0" smtClean="0">
                <a:solidFill>
                  <a:srgbClr val="FF0000"/>
                </a:solidFill>
              </a:rPr>
              <a:t>$15,000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Printing cost: </a:t>
            </a:r>
            <a:r>
              <a:rPr lang="en-US" sz="2800" dirty="0" smtClean="0">
                <a:solidFill>
                  <a:srgbClr val="FF0000"/>
                </a:solidFill>
              </a:rPr>
              <a:t>$35,000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Delivery cost: </a:t>
            </a:r>
            <a:r>
              <a:rPr lang="en-US" sz="2800" dirty="0" smtClean="0">
                <a:solidFill>
                  <a:srgbClr val="FF0000"/>
                </a:solidFill>
              </a:rPr>
              <a:t>$26,000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Writers’ fees: </a:t>
            </a:r>
            <a:r>
              <a:rPr lang="en-US" sz="2800" dirty="0" smtClean="0">
                <a:solidFill>
                  <a:srgbClr val="FF0000"/>
                </a:solidFill>
              </a:rPr>
              <a:t>$2,000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Advertising: $20,000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Total cost: </a:t>
            </a:r>
            <a:r>
              <a:rPr lang="en-US" sz="2800" b="1" u="sng" dirty="0" smtClean="0">
                <a:solidFill>
                  <a:srgbClr val="FF0000"/>
                </a:solidFill>
              </a:rPr>
              <a:t>$58,000</a:t>
            </a:r>
            <a:endParaRPr lang="en-US" sz="2800" b="1" u="sng" dirty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1265808"/>
            <a:ext cx="419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Stats – per issue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15,000 copies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Design cost: </a:t>
            </a:r>
            <a:r>
              <a:rPr lang="en-US" sz="2800" dirty="0" smtClean="0">
                <a:solidFill>
                  <a:srgbClr val="FF0000"/>
                </a:solidFill>
              </a:rPr>
              <a:t>$0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Printing cost: </a:t>
            </a:r>
            <a:r>
              <a:rPr lang="en-US" sz="2800" dirty="0" smtClean="0">
                <a:solidFill>
                  <a:srgbClr val="FF0000"/>
                </a:solidFill>
              </a:rPr>
              <a:t>$12,000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Delivery cost: </a:t>
            </a:r>
            <a:r>
              <a:rPr lang="en-US" sz="2800" dirty="0" smtClean="0">
                <a:solidFill>
                  <a:srgbClr val="FF0000"/>
                </a:solidFill>
              </a:rPr>
              <a:t>$8,500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Writers’ fees: </a:t>
            </a:r>
            <a:r>
              <a:rPr lang="en-US" sz="2800" dirty="0" smtClean="0">
                <a:solidFill>
                  <a:srgbClr val="FF0000"/>
                </a:solidFill>
              </a:rPr>
              <a:t>$3,500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Advertising: $16,000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Total cost: </a:t>
            </a:r>
            <a:r>
              <a:rPr lang="en-US" sz="2800" b="1" u="sng" dirty="0" smtClean="0">
                <a:solidFill>
                  <a:srgbClr val="FF0000"/>
                </a:solidFill>
              </a:rPr>
              <a:t>$8,000</a:t>
            </a:r>
            <a:endParaRPr lang="en-US" sz="2800" b="1" u="sng" dirty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0449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42400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How to cut expenses from your publication</a:t>
            </a: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Bring as many outside expenses in house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Expand advertising to include web-based ads (almost unlimited)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Consider investing in your content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Develop an online version of your publication</a:t>
            </a: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0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42400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Factors to consider when 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creating your online publication</a:t>
            </a: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Cost, one-time and ongoing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Features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User friendliness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Aesthetics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Analytics</a:t>
            </a: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0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42400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Factors to consider when 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creating your online publication</a:t>
            </a:r>
          </a:p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One-time cost of a developer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One-time cost to secure URL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One-time cost of design (use in-house if possible)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Ongoing cost of web-hosting</a:t>
            </a: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95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7919352" cy="42400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Factors to consider when 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creating your online publication</a:t>
            </a:r>
          </a:p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FEATURES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Online articles should be shareable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Online articles should be searchable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Online articles should allow engagement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Online ads should be flexible and prominent</a:t>
            </a: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46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8376552" cy="42400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Factors to consider when 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creating your online publication</a:t>
            </a:r>
          </a:p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USER FRIENDLINESS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Your online publication should act like others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Clicking anything and everything should cause action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Headings should be clear and obvious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Users should be able to leave comments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New material at the top, older material at the bottom</a:t>
            </a: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76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8376552" cy="48496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Factors to consider when 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creating your online publication</a:t>
            </a:r>
          </a:p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AESTHETICS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Needs to look new and clean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Incorporate visual cues from your paper publication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It must have a pleasing balance of images and text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Allow for a judicious amount of empty space 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There must be design adaption from portrait to landscape</a:t>
            </a: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61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8376552" cy="48496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Factors to consider when </a:t>
            </a: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creating your online publication</a:t>
            </a:r>
          </a:p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ANALYTICS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Many content management systems (CMS) will have built in analytics features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You can also have your developer embed a Google Analytics code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You need a way to track the usage of your site.</a:t>
            </a: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7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8376552" cy="48496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Deciding on your CMS</a:t>
            </a: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Joomla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Mambo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Drupal</a:t>
            </a:r>
          </a:p>
          <a:p>
            <a:pPr marL="457200" indent="-457200" algn="l">
              <a:buFontTx/>
              <a:buChar char="-"/>
            </a:pPr>
            <a:r>
              <a:rPr lang="en-US" sz="2800" dirty="0" err="1" smtClean="0">
                <a:solidFill>
                  <a:schemeClr val="tx1"/>
                </a:solidFill>
              </a:rPr>
              <a:t>Wordpress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Etc.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Talk to your developer</a:t>
            </a: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69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538848" y="636771"/>
            <a:ext cx="8376552" cy="48496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Deciding on your CMS</a:t>
            </a:r>
          </a:p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Online publications that use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Wordpress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  <a:hlinkClick r:id="rId4"/>
              </a:rPr>
              <a:t>The New Yorker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  <a:hlinkClick r:id="rId5"/>
              </a:rPr>
              <a:t>BBC America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  <a:hlinkClick r:id="rId6"/>
              </a:rPr>
              <a:t>Variety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95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04800" y="636771"/>
            <a:ext cx="8610600" cy="48496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Our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Wordpress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site</a:t>
            </a:r>
          </a:p>
          <a:p>
            <a:pPr algn="l"/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4"/>
              </a:rPr>
              <a:t>education-forum.ca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indent="-457200" algn="l">
              <a:buFontTx/>
              <a:buChar char="-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02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04800" y="636771"/>
            <a:ext cx="8610600" cy="48496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Social Media Support</a:t>
            </a:r>
          </a:p>
          <a:p>
            <a:pPr algn="l"/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Your major arteries to your online articles will be social media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Facebook (83%),  Twitter (9%), Email (5%)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iPhones 71%, desktop/laptop 20%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Your website is a destination, social media transports your readers there</a:t>
            </a:r>
          </a:p>
        </p:txBody>
      </p:sp>
    </p:spTree>
    <p:extLst>
      <p:ext uri="{BB962C8B-B14F-4D97-AF65-F5344CB8AC3E}">
        <p14:creationId xmlns:p14="http://schemas.microsoft.com/office/powerpoint/2010/main" val="93215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04800" y="636771"/>
            <a:ext cx="8610600" cy="48496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Social Media Support</a:t>
            </a:r>
          </a:p>
          <a:p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Facebook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Facebook, choose the type of page that suits you best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Increase your reach on Facebook by boosting your posts that link to article. $10 = 4,000 views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Post regularly but not too often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Post related content as well</a:t>
            </a:r>
          </a:p>
        </p:txBody>
      </p:sp>
    </p:spTree>
    <p:extLst>
      <p:ext uri="{BB962C8B-B14F-4D97-AF65-F5344CB8AC3E}">
        <p14:creationId xmlns:p14="http://schemas.microsoft.com/office/powerpoint/2010/main" val="207493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04800" y="636771"/>
            <a:ext cx="8610600" cy="48496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Social Media Support</a:t>
            </a:r>
          </a:p>
          <a:p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Twitter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Create a Twitter account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Tweet out each article you publish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Tweet regularly but not too often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Tag people and organizations that you think would be interested in your article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Tweet out related content as well</a:t>
            </a:r>
          </a:p>
        </p:txBody>
      </p:sp>
    </p:spTree>
    <p:extLst>
      <p:ext uri="{BB962C8B-B14F-4D97-AF65-F5344CB8AC3E}">
        <p14:creationId xmlns:p14="http://schemas.microsoft.com/office/powerpoint/2010/main" val="70863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04800" y="636771"/>
            <a:ext cx="8610600" cy="48496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Social Media Support</a:t>
            </a:r>
          </a:p>
          <a:p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Other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Instagram account to share images that accompany articles and link to them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Reddit can be used to share article on relevant </a:t>
            </a:r>
            <a:r>
              <a:rPr lang="en-US" sz="2800" dirty="0" err="1" smtClean="0">
                <a:solidFill>
                  <a:schemeClr val="tx1"/>
                </a:solidFill>
              </a:rPr>
              <a:t>subreddits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en-US" sz="2800" dirty="0" err="1" smtClean="0">
                <a:solidFill>
                  <a:schemeClr val="tx1"/>
                </a:solidFill>
              </a:rPr>
              <a:t>Youtube</a:t>
            </a:r>
            <a:r>
              <a:rPr lang="en-US" sz="2800" dirty="0" smtClean="0">
                <a:solidFill>
                  <a:schemeClr val="tx1"/>
                </a:solidFill>
              </a:rPr>
              <a:t> can be used to share video interviews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LinkedIn to keep in touch with writers, etc.</a:t>
            </a:r>
          </a:p>
        </p:txBody>
      </p:sp>
    </p:spTree>
    <p:extLst>
      <p:ext uri="{BB962C8B-B14F-4D97-AF65-F5344CB8AC3E}">
        <p14:creationId xmlns:p14="http://schemas.microsoft.com/office/powerpoint/2010/main" val="426474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609600"/>
          </a:xfrm>
        </p:spPr>
        <p:txBody>
          <a:bodyPr/>
          <a:lstStyle/>
          <a:p>
            <a:r>
              <a:rPr lang="en-US" sz="3200" b="1" dirty="0" smtClean="0"/>
              <a:t>Education Forum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04800" y="636771"/>
            <a:ext cx="8610600" cy="4849629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Plan!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Reduce your print run and bring services in house to save money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Take savings to create an online version and invest in content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Use online ads to recoup lost print ad revenue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Use social media to drive readership to the online version of your publication</a:t>
            </a:r>
          </a:p>
          <a:p>
            <a:pPr marL="457200" indent="-457200" algn="l">
              <a:buFontTx/>
              <a:buChar char="-"/>
            </a:pPr>
            <a:r>
              <a:rPr lang="en-US" sz="2800" dirty="0" smtClean="0">
                <a:solidFill>
                  <a:schemeClr val="tx1"/>
                </a:solidFill>
              </a:rPr>
              <a:t>Review your print and online publications regularly.</a:t>
            </a:r>
          </a:p>
        </p:txBody>
      </p:sp>
    </p:spTree>
    <p:extLst>
      <p:ext uri="{BB962C8B-B14F-4D97-AF65-F5344CB8AC3E}">
        <p14:creationId xmlns:p14="http://schemas.microsoft.com/office/powerpoint/2010/main" val="167194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3" descr="swoos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0675" y="4624388"/>
            <a:ext cx="9617075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04800" y="0"/>
            <a:ext cx="8153400" cy="3581400"/>
          </a:xfrm>
        </p:spPr>
        <p:txBody>
          <a:bodyPr/>
          <a:lstStyle/>
          <a:p>
            <a:r>
              <a:rPr lang="en-US" sz="3200" b="1" dirty="0" smtClean="0"/>
              <a:t>“Re-imagining </a:t>
            </a:r>
            <a:r>
              <a:rPr lang="en-US" sz="3200" b="1" dirty="0" err="1"/>
              <a:t>Labour</a:t>
            </a:r>
            <a:r>
              <a:rPr lang="en-US" sz="3200" b="1" dirty="0"/>
              <a:t> </a:t>
            </a:r>
            <a:r>
              <a:rPr lang="en-US" sz="3200" b="1" dirty="0" smtClean="0"/>
              <a:t>Publications: </a:t>
            </a:r>
            <a:br>
              <a:rPr lang="en-US" sz="3200" b="1" dirty="0" smtClean="0"/>
            </a:br>
            <a:r>
              <a:rPr lang="en-US" sz="3200" b="1" dirty="0" smtClean="0"/>
              <a:t>Digital </a:t>
            </a:r>
            <a:r>
              <a:rPr lang="en-US" sz="3200" b="1" dirty="0"/>
              <a:t>C</a:t>
            </a:r>
            <a:r>
              <a:rPr lang="en-US" sz="3200" b="1" dirty="0" smtClean="0"/>
              <a:t>omplements </a:t>
            </a:r>
            <a:r>
              <a:rPr lang="en-US" sz="3200" b="1" dirty="0"/>
              <a:t>to Paper M</a:t>
            </a:r>
            <a:r>
              <a:rPr lang="en-US" sz="3200" b="1" dirty="0" smtClean="0"/>
              <a:t>edia”</a:t>
            </a:r>
            <a:br>
              <a:rPr lang="en-US" sz="3200" b="1" dirty="0" smtClean="0"/>
            </a:br>
            <a:r>
              <a:rPr lang="en-US" sz="800" b="1" dirty="0"/>
              <a:t> </a:t>
            </a:r>
            <a:r>
              <a:rPr lang="en-US" sz="800" b="1" dirty="0" smtClean="0"/>
              <a:t> </a:t>
            </a:r>
            <a:r>
              <a:rPr lang="en-CA" sz="3200" dirty="0"/>
              <a:t/>
            </a:r>
            <a:br>
              <a:rPr lang="en-CA" sz="3200" dirty="0"/>
            </a:br>
            <a:r>
              <a:rPr lang="en-CA" sz="2400" dirty="0" smtClean="0"/>
              <a:t>or</a:t>
            </a:r>
            <a:br>
              <a:rPr lang="en-CA" sz="2400" dirty="0" smtClean="0"/>
            </a:br>
            <a:r>
              <a:rPr lang="en-CA" sz="800" dirty="0"/>
              <a:t> </a:t>
            </a:r>
            <a:r>
              <a:rPr lang="en-CA" sz="800" dirty="0" smtClean="0"/>
              <a:t> </a:t>
            </a:r>
            <a:r>
              <a:rPr lang="en-CA" sz="3200" dirty="0" smtClean="0"/>
              <a:t/>
            </a:r>
            <a:br>
              <a:rPr lang="en-CA" sz="3200" dirty="0" smtClean="0"/>
            </a:br>
            <a:r>
              <a:rPr lang="en-CA" sz="3200" dirty="0" smtClean="0"/>
              <a:t>“</a:t>
            </a:r>
            <a:r>
              <a:rPr lang="en-CA" sz="3200" b="1" dirty="0" smtClean="0"/>
              <a:t>Moving your Magazine to the Internet”</a:t>
            </a:r>
            <a:br>
              <a:rPr lang="en-CA" sz="3200" b="1" dirty="0" smtClean="0"/>
            </a:br>
            <a:r>
              <a:rPr lang="en-CA" sz="800" b="1" dirty="0"/>
              <a:t> </a:t>
            </a:r>
            <a:r>
              <a:rPr lang="en-CA" sz="800" b="1" dirty="0" smtClean="0"/>
              <a:t> </a:t>
            </a:r>
            <a:r>
              <a:rPr lang="en-CA" sz="3200" dirty="0" smtClean="0"/>
              <a:t/>
            </a:r>
            <a:br>
              <a:rPr lang="en-CA" sz="3200" dirty="0" smtClean="0"/>
            </a:br>
            <a:r>
              <a:rPr lang="en-CA" sz="2400" dirty="0" smtClean="0"/>
              <a:t>or</a:t>
            </a:r>
            <a:br>
              <a:rPr lang="en-CA" sz="2400" dirty="0" smtClean="0"/>
            </a:br>
            <a:r>
              <a:rPr lang="en-CA" sz="800" dirty="0"/>
              <a:t> </a:t>
            </a:r>
            <a:r>
              <a:rPr lang="en-CA" sz="800" dirty="0" smtClean="0"/>
              <a:t> </a:t>
            </a:r>
            <a:r>
              <a:rPr lang="en-CA" sz="3200" dirty="0" smtClean="0"/>
              <a:t/>
            </a:r>
            <a:br>
              <a:rPr lang="en-CA" sz="3200" dirty="0" smtClean="0"/>
            </a:br>
            <a:r>
              <a:rPr lang="en-CA" sz="3200" dirty="0" smtClean="0"/>
              <a:t>“</a:t>
            </a:r>
            <a:r>
              <a:rPr lang="en-CA" sz="3200" b="1" dirty="0" smtClean="0"/>
              <a:t>How I learned to loved WordPress”</a:t>
            </a:r>
            <a:endParaRPr lang="en-CA" sz="32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287462" y="4343400"/>
            <a:ext cx="6400800" cy="914400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Randy Banderob</a:t>
            </a:r>
          </a:p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Ontario Secondary School Teachers’ Federation</a:t>
            </a:r>
            <a:endParaRPr lang="en-CA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06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2299</TotalTime>
  <Words>1373</Words>
  <Application>Microsoft Office PowerPoint</Application>
  <PresentationFormat>On-screen Show (4:3)</PresentationFormat>
  <Paragraphs>258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2_Custom Design</vt:lpstr>
      <vt:lpstr>Custom Design</vt:lpstr>
      <vt:lpstr>“Re-imagining Labour Publications:  Digital Complements to Paper Media”    or    “Moving your Magazine to the Internet”    or    “How I learned to loved WordPress”</vt:lpstr>
      <vt:lpstr>Unions, Labour, and Print Publications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Education Forum</vt:lpstr>
      <vt:lpstr>“Re-imagining Labour Publications:  Digital Complements to Paper Media”    or    “Moving your Magazine to the Internet”    or    “How I learned to loved WordPress”</vt:lpstr>
    </vt:vector>
  </TitlesOfParts>
  <Company>OSSTF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Ronda Allan</dc:creator>
  <cp:lastModifiedBy>Banderob, Randy</cp:lastModifiedBy>
  <cp:revision>211</cp:revision>
  <dcterms:created xsi:type="dcterms:W3CDTF">2009-08-11T19:16:32Z</dcterms:created>
  <dcterms:modified xsi:type="dcterms:W3CDTF">2017-04-10T16:40:54Z</dcterms:modified>
</cp:coreProperties>
</file>