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4"/>
  </p:notesMasterIdLst>
  <p:sldIdLst>
    <p:sldId id="256" r:id="rId2"/>
    <p:sldId id="257" r:id="rId3"/>
    <p:sldId id="258" r:id="rId4"/>
    <p:sldId id="259" r:id="rId5"/>
    <p:sldId id="260" r:id="rId6"/>
    <p:sldId id="262" r:id="rId7"/>
    <p:sldId id="263" r:id="rId8"/>
    <p:sldId id="265" r:id="rId9"/>
    <p:sldId id="266" r:id="rId10"/>
    <p:sldId id="261"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2" d="100"/>
          <a:sy n="72" d="100"/>
        </p:scale>
        <p:origin x="-1328"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BE3EE7-93D4-7847-8FEC-9EAF164484A7}" type="datetimeFigureOut">
              <a:rPr lang="en-US" smtClean="0"/>
              <a:t>4/19/16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A0A089-BA1B-894C-BC71-242B603BF450}" type="slidenum">
              <a:rPr lang="en-US" smtClean="0"/>
              <a:t>‹#›</a:t>
            </a:fld>
            <a:endParaRPr lang="en-US"/>
          </a:p>
        </p:txBody>
      </p:sp>
    </p:spTree>
    <p:extLst>
      <p:ext uri="{BB962C8B-B14F-4D97-AF65-F5344CB8AC3E}">
        <p14:creationId xmlns:p14="http://schemas.microsoft.com/office/powerpoint/2010/main" val="331201627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Tuesday, April 19, 16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t>Tuesday, April 19, 16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Tuesday, April 19, 16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Tuesday, April 19, 16</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Tuesday, April 19, 16</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t>Tuesday, April 19, 16</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Tuesday, April 19, 16</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Tuesday, April 19, 16</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Tuesday, April 19, 16</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t>Tuesday, April 19, 16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Tuesday, April 19, 16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Tuesday, April 19, 16</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Black from white</a:t>
            </a:r>
            <a:endParaRPr lang="en-US" dirty="0"/>
          </a:p>
        </p:txBody>
      </p:sp>
      <p:sp>
        <p:nvSpPr>
          <p:cNvPr id="3" name="Subtitle 2"/>
          <p:cNvSpPr>
            <a:spLocks noGrp="1"/>
          </p:cNvSpPr>
          <p:nvPr>
            <p:ph type="subTitle" idx="1"/>
          </p:nvPr>
        </p:nvSpPr>
        <p:spPr>
          <a:xfrm>
            <a:off x="685800" y="3505200"/>
            <a:ext cx="6400800" cy="2209260"/>
          </a:xfrm>
        </p:spPr>
        <p:txBody>
          <a:bodyPr>
            <a:normAutofit/>
          </a:bodyPr>
          <a:lstStyle/>
          <a:p>
            <a:r>
              <a:rPr lang="en-US" dirty="0" smtClean="0"/>
              <a:t>How Civil and Labor Rights Became Separate Freedoms with the U.S. Civil War</a:t>
            </a:r>
          </a:p>
          <a:p>
            <a:endParaRPr lang="en-US" dirty="0"/>
          </a:p>
          <a:p>
            <a:r>
              <a:rPr lang="en-US" sz="1500" dirty="0" smtClean="0"/>
              <a:t>Cedric de Leon</a:t>
            </a:r>
          </a:p>
          <a:p>
            <a:r>
              <a:rPr lang="en-US" sz="1500" dirty="0" smtClean="0"/>
              <a:t>Associate Professor of Sociology</a:t>
            </a:r>
          </a:p>
          <a:p>
            <a:r>
              <a:rPr lang="en-US" sz="1500" dirty="0" smtClean="0"/>
              <a:t>Providence College</a:t>
            </a:r>
          </a:p>
        </p:txBody>
      </p:sp>
    </p:spTree>
    <p:extLst>
      <p:ext uri="{BB962C8B-B14F-4D97-AF65-F5344CB8AC3E}">
        <p14:creationId xmlns:p14="http://schemas.microsoft.com/office/powerpoint/2010/main" val="305568575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Debacle in Seattle</a:t>
            </a:r>
            <a:endParaRPr lang="en-US" dirty="0"/>
          </a:p>
        </p:txBody>
      </p:sp>
      <p:pic>
        <p:nvPicPr>
          <p:cNvPr id="9" name="Content Placeholder 8" descr="e0fc6412-3e27-11e5-a580-5d86ec2e3b6f-1560x930.jpg"/>
          <p:cNvPicPr>
            <a:picLocks noGrp="1" noChangeAspect="1"/>
          </p:cNvPicPr>
          <p:nvPr>
            <p:ph idx="1"/>
          </p:nvPr>
        </p:nvPicPr>
        <p:blipFill>
          <a:blip r:embed="rId2">
            <a:extLst>
              <a:ext uri="{28A0092B-C50C-407E-A947-70E740481C1C}">
                <a14:useLocalDpi xmlns:a14="http://schemas.microsoft.com/office/drawing/2010/main" val="0"/>
              </a:ext>
            </a:extLst>
          </a:blip>
          <a:srcRect t="299" b="299"/>
          <a:stretch>
            <a:fillRect/>
          </a:stretch>
        </p:blipFill>
        <p:spPr/>
      </p:pic>
    </p:spTree>
    <p:extLst>
      <p:ext uri="{BB962C8B-B14F-4D97-AF65-F5344CB8AC3E}">
        <p14:creationId xmlns:p14="http://schemas.microsoft.com/office/powerpoint/2010/main" val="296219605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White Supremacist Liberalism</a:t>
            </a:r>
            <a:endParaRPr lang="en-US" dirty="0"/>
          </a:p>
        </p:txBody>
      </p:sp>
      <p:pic>
        <p:nvPicPr>
          <p:cNvPr id="10" name="Picture Placeholder 9" descr="08082015-SandersNew_01-1560x1044.jpg"/>
          <p:cNvPicPr>
            <a:picLocks noGrp="1" noChangeAspect="1"/>
          </p:cNvPicPr>
          <p:nvPr>
            <p:ph type="pic" idx="1"/>
          </p:nvPr>
        </p:nvPicPr>
        <p:blipFill>
          <a:blip r:embed="rId2">
            <a:extLst>
              <a:ext uri="{28A0092B-C50C-407E-A947-70E740481C1C}">
                <a14:useLocalDpi xmlns:a14="http://schemas.microsoft.com/office/drawing/2010/main" val="0"/>
              </a:ext>
            </a:extLst>
          </a:blip>
          <a:srcRect l="14063" r="14063"/>
          <a:stretch>
            <a:fillRect/>
          </a:stretch>
        </p:blipFill>
        <p:spPr/>
      </p:pic>
      <p:sp>
        <p:nvSpPr>
          <p:cNvPr id="9" name="Text Placeholder 8"/>
          <p:cNvSpPr>
            <a:spLocks noGrp="1"/>
          </p:cNvSpPr>
          <p:nvPr>
            <p:ph type="body" sz="half" idx="2"/>
          </p:nvPr>
        </p:nvSpPr>
        <p:spPr/>
        <p:txBody>
          <a:bodyPr/>
          <a:lstStyle/>
          <a:p>
            <a:r>
              <a:rPr lang="en-US" sz="1600" dirty="0" smtClean="0"/>
              <a:t>“I was going to tell Bernie how racist this city is, filled with its progressives, but you did it for me”</a:t>
            </a:r>
          </a:p>
          <a:p>
            <a:r>
              <a:rPr lang="en-US" sz="1600" dirty="0" smtClean="0"/>
              <a:t> - Marissa Johnson</a:t>
            </a:r>
            <a:r>
              <a:rPr lang="en-US" dirty="0" smtClean="0"/>
              <a:t>              </a:t>
            </a:r>
            <a:endParaRPr lang="en-US" dirty="0"/>
          </a:p>
        </p:txBody>
      </p:sp>
    </p:spTree>
    <p:extLst>
      <p:ext uri="{BB962C8B-B14F-4D97-AF65-F5344CB8AC3E}">
        <p14:creationId xmlns:p14="http://schemas.microsoft.com/office/powerpoint/2010/main" val="89563542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The Puzzle</a:t>
            </a:r>
            <a:endParaRPr lang="en-US" dirty="0"/>
          </a:p>
        </p:txBody>
      </p:sp>
      <p:sp>
        <p:nvSpPr>
          <p:cNvPr id="6" name="Content Placeholder 5"/>
          <p:cNvSpPr>
            <a:spLocks noGrp="1"/>
          </p:cNvSpPr>
          <p:nvPr>
            <p:ph sz="half" idx="1"/>
          </p:nvPr>
        </p:nvSpPr>
        <p:spPr/>
        <p:txBody>
          <a:bodyPr/>
          <a:lstStyle/>
          <a:p>
            <a:pPr marL="0" indent="0">
              <a:buNone/>
            </a:pPr>
            <a:r>
              <a:rPr lang="en-US" dirty="0" smtClean="0"/>
              <a:t>Why did civil and labor rights become decoupled despite the high tide of Radical Republican hegemony?</a:t>
            </a:r>
          </a:p>
          <a:p>
            <a:pPr marL="0" indent="0">
              <a:buNone/>
            </a:pPr>
            <a:endParaRPr lang="en-US" dirty="0"/>
          </a:p>
          <a:p>
            <a:pPr marL="0" indent="0">
              <a:buNone/>
            </a:pPr>
            <a:endParaRPr lang="en-US" dirty="0"/>
          </a:p>
        </p:txBody>
      </p:sp>
      <p:pic>
        <p:nvPicPr>
          <p:cNvPr id="8" name="Content Placeholder 7" descr="250px-FREMONT2.JPG"/>
          <p:cNvPicPr>
            <a:picLocks noGrp="1" noChangeAspect="1"/>
          </p:cNvPicPr>
          <p:nvPr>
            <p:ph sz="half" idx="2"/>
          </p:nvPr>
        </p:nvPicPr>
        <p:blipFill>
          <a:blip r:embed="rId2">
            <a:extLst>
              <a:ext uri="{28A0092B-C50C-407E-A947-70E740481C1C}">
                <a14:useLocalDpi xmlns:a14="http://schemas.microsoft.com/office/drawing/2010/main" val="0"/>
              </a:ext>
            </a:extLst>
          </a:blip>
          <a:srcRect t="8749" b="8749"/>
          <a:stretch>
            <a:fillRect/>
          </a:stretch>
        </p:blipFill>
        <p:spPr/>
      </p:pic>
    </p:spTree>
    <p:extLst>
      <p:ext uri="{BB962C8B-B14F-4D97-AF65-F5344CB8AC3E}">
        <p14:creationId xmlns:p14="http://schemas.microsoft.com/office/powerpoint/2010/main" val="222443999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Two Clues</a:t>
            </a:r>
            <a:endParaRPr lang="en-US" dirty="0"/>
          </a:p>
        </p:txBody>
      </p:sp>
      <p:sp>
        <p:nvSpPr>
          <p:cNvPr id="3" name="Content Placeholder 2"/>
          <p:cNvSpPr>
            <a:spLocks noGrp="1"/>
          </p:cNvSpPr>
          <p:nvPr>
            <p:ph sz="half" idx="1"/>
          </p:nvPr>
        </p:nvSpPr>
        <p:spPr/>
        <p:txBody>
          <a:bodyPr/>
          <a:lstStyle/>
          <a:p>
            <a:pPr marL="0" indent="0">
              <a:buNone/>
            </a:pPr>
            <a:r>
              <a:rPr lang="en-US" dirty="0" smtClean="0"/>
              <a:t>1868 Platform of the National Labor Union</a:t>
            </a:r>
          </a:p>
          <a:p>
            <a:r>
              <a:rPr lang="en-US" i="1" dirty="0" smtClean="0"/>
              <a:t>Reservation of the public domain to actual settlers</a:t>
            </a:r>
          </a:p>
          <a:p>
            <a:r>
              <a:rPr lang="en-US" i="1" dirty="0" smtClean="0"/>
              <a:t>Enforcement of the Eight Hour Laws</a:t>
            </a:r>
            <a:endParaRPr lang="en-US" i="1" dirty="0"/>
          </a:p>
        </p:txBody>
      </p:sp>
      <p:pic>
        <p:nvPicPr>
          <p:cNvPr id="5" name="Content Placeholder 4" descr="imgres.jpg"/>
          <p:cNvPicPr>
            <a:picLocks noGrp="1" noChangeAspect="1"/>
          </p:cNvPicPr>
          <p:nvPr>
            <p:ph sz="half" idx="2"/>
          </p:nvPr>
        </p:nvPicPr>
        <p:blipFill>
          <a:blip r:embed="rId2">
            <a:extLst>
              <a:ext uri="{28A0092B-C50C-407E-A947-70E740481C1C}">
                <a14:useLocalDpi xmlns:a14="http://schemas.microsoft.com/office/drawing/2010/main" val="0"/>
              </a:ext>
            </a:extLst>
          </a:blip>
          <a:srcRect t="1323" b="1323"/>
          <a:stretch>
            <a:fillRect/>
          </a:stretch>
        </p:blipFill>
        <p:spPr/>
      </p:pic>
    </p:spTree>
    <p:extLst>
      <p:ext uri="{BB962C8B-B14F-4D97-AF65-F5344CB8AC3E}">
        <p14:creationId xmlns:p14="http://schemas.microsoft.com/office/powerpoint/2010/main" val="318936738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The Black Labor Question</a:t>
            </a:r>
            <a:endParaRPr lang="en-US" dirty="0"/>
          </a:p>
        </p:txBody>
      </p:sp>
      <p:sp>
        <p:nvSpPr>
          <p:cNvPr id="6" name="Content Placeholder 5"/>
          <p:cNvSpPr>
            <a:spLocks noGrp="1"/>
          </p:cNvSpPr>
          <p:nvPr>
            <p:ph sz="half" idx="1"/>
          </p:nvPr>
        </p:nvSpPr>
        <p:spPr/>
        <p:txBody>
          <a:bodyPr>
            <a:normAutofit/>
          </a:bodyPr>
          <a:lstStyle/>
          <a:p>
            <a:pPr marL="0" indent="0">
              <a:buNone/>
            </a:pPr>
            <a:r>
              <a:rPr lang="en-US" dirty="0"/>
              <a:t> </a:t>
            </a:r>
            <a:r>
              <a:rPr lang="en-US" dirty="0" smtClean="0"/>
              <a:t>  Workers </a:t>
            </a:r>
            <a:r>
              <a:rPr lang="en-US" dirty="0"/>
              <a:t>“had settled the black labor question, and now … would settle the white labor question</a:t>
            </a:r>
            <a:r>
              <a:rPr lang="en-US" dirty="0" smtClean="0"/>
              <a:t>…they had </a:t>
            </a:r>
            <a:r>
              <a:rPr lang="en-US" dirty="0"/>
              <a:t>nothing to hope from the old parties.” </a:t>
            </a:r>
          </a:p>
          <a:p>
            <a:pPr marL="0" indent="0">
              <a:buNone/>
            </a:pPr>
            <a:r>
              <a:rPr lang="en-US" dirty="0" smtClean="0"/>
              <a:t>	-Eduard </a:t>
            </a:r>
            <a:r>
              <a:rPr lang="en-US" dirty="0" err="1" smtClean="0"/>
              <a:t>Schlaeger</a:t>
            </a:r>
            <a:endParaRPr lang="en-US" dirty="0" smtClean="0"/>
          </a:p>
          <a:p>
            <a:pPr marL="0" indent="0">
              <a:buNone/>
            </a:pPr>
            <a:r>
              <a:rPr lang="en-US" dirty="0" smtClean="0"/>
              <a:t>	 May </a:t>
            </a:r>
            <a:r>
              <a:rPr lang="en-US" dirty="0"/>
              <a:t>10, </a:t>
            </a:r>
            <a:r>
              <a:rPr lang="en-US" dirty="0" smtClean="0"/>
              <a:t>1867</a:t>
            </a:r>
            <a:endParaRPr lang="en-US" dirty="0"/>
          </a:p>
          <a:p>
            <a:endParaRPr lang="en-US" dirty="0"/>
          </a:p>
        </p:txBody>
      </p:sp>
      <p:pic>
        <p:nvPicPr>
          <p:cNvPr id="8" name="Content Placeholder 7" descr="HW1865P465153.jpg"/>
          <p:cNvPicPr>
            <a:picLocks noGrp="1" noChangeAspect="1"/>
          </p:cNvPicPr>
          <p:nvPr>
            <p:ph sz="half" idx="2"/>
          </p:nvPr>
        </p:nvPicPr>
        <p:blipFill>
          <a:blip r:embed="rId2">
            <a:extLst>
              <a:ext uri="{28A0092B-C50C-407E-A947-70E740481C1C}">
                <a14:useLocalDpi xmlns:a14="http://schemas.microsoft.com/office/drawing/2010/main" val="0"/>
              </a:ext>
            </a:extLst>
          </a:blip>
          <a:srcRect l="5222" r="5222"/>
          <a:stretch>
            <a:fillRect/>
          </a:stretch>
        </p:blipFill>
        <p:spPr/>
      </p:pic>
    </p:spTree>
    <p:extLst>
      <p:ext uri="{BB962C8B-B14F-4D97-AF65-F5344CB8AC3E}">
        <p14:creationId xmlns:p14="http://schemas.microsoft.com/office/powerpoint/2010/main" val="337601879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Slaves</a:t>
            </a:r>
            <a:endParaRPr lang="en-US" dirty="0"/>
          </a:p>
        </p:txBody>
      </p:sp>
      <p:pic>
        <p:nvPicPr>
          <p:cNvPr id="5" name="Content Placeholder 4" descr="chicagfomeat.jpg"/>
          <p:cNvPicPr>
            <a:picLocks noGrp="1" noChangeAspect="1"/>
          </p:cNvPicPr>
          <p:nvPr>
            <p:ph sz="half" idx="1"/>
          </p:nvPr>
        </p:nvPicPr>
        <p:blipFill>
          <a:blip r:embed="rId2">
            <a:extLst>
              <a:ext uri="{28A0092B-C50C-407E-A947-70E740481C1C}">
                <a14:useLocalDpi xmlns:a14="http://schemas.microsoft.com/office/drawing/2010/main" val="0"/>
              </a:ext>
            </a:extLst>
          </a:blip>
          <a:srcRect l="2196" r="2196"/>
          <a:stretch>
            <a:fillRect/>
          </a:stretch>
        </p:blipFill>
        <p:spPr/>
      </p:pic>
      <p:sp>
        <p:nvSpPr>
          <p:cNvPr id="4" name="Content Placeholder 3"/>
          <p:cNvSpPr>
            <a:spLocks noGrp="1"/>
          </p:cNvSpPr>
          <p:nvPr>
            <p:ph sz="half" idx="2"/>
          </p:nvPr>
        </p:nvSpPr>
        <p:spPr/>
        <p:txBody>
          <a:bodyPr>
            <a:normAutofit fontScale="85000" lnSpcReduction="20000"/>
          </a:bodyPr>
          <a:lstStyle/>
          <a:p>
            <a:pPr marL="0" indent="0">
              <a:buNone/>
            </a:pPr>
            <a:r>
              <a:rPr lang="en-US" dirty="0" smtClean="0"/>
              <a:t>   “</a:t>
            </a:r>
            <a:r>
              <a:rPr lang="en-US" dirty="0"/>
              <a:t>That they lived in an age of freedom was true, but there were forms of slavery worse than that from which the black men had been released. There were thousands of white slaves, who spent their whole lives putting money in the pockets of a few, and were worse off in old age than in youth.” </a:t>
            </a:r>
          </a:p>
          <a:p>
            <a:pPr marL="0" indent="0">
              <a:buNone/>
            </a:pPr>
            <a:endParaRPr lang="en-US" sz="2200" dirty="0" smtClean="0"/>
          </a:p>
          <a:p>
            <a:pPr marL="0" indent="0">
              <a:buNone/>
            </a:pPr>
            <a:r>
              <a:rPr lang="en-US" sz="2200" dirty="0"/>
              <a:t> </a:t>
            </a:r>
            <a:r>
              <a:rPr lang="en-US" sz="2200" dirty="0" smtClean="0"/>
              <a:t>        -Chicago Workingmen’s Union</a:t>
            </a:r>
            <a:r>
              <a:rPr lang="en-US" sz="2200" dirty="0"/>
              <a:t> </a:t>
            </a:r>
            <a:r>
              <a:rPr lang="en-US" sz="2200" dirty="0" smtClean="0"/>
              <a:t>  	March </a:t>
            </a:r>
            <a:r>
              <a:rPr lang="en-US" sz="2200" dirty="0"/>
              <a:t>18, </a:t>
            </a:r>
            <a:r>
              <a:rPr lang="en-US" sz="2200" dirty="0" smtClean="0"/>
              <a:t>1872</a:t>
            </a:r>
            <a:endParaRPr lang="en-US" sz="2200" dirty="0"/>
          </a:p>
          <a:p>
            <a:pPr marL="0" indent="0">
              <a:buNone/>
            </a:pPr>
            <a:endParaRPr lang="en-US" dirty="0"/>
          </a:p>
        </p:txBody>
      </p:sp>
    </p:spTree>
    <p:extLst>
      <p:ext uri="{BB962C8B-B14F-4D97-AF65-F5344CB8AC3E}">
        <p14:creationId xmlns:p14="http://schemas.microsoft.com/office/powerpoint/2010/main" val="395160320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Right to Work and State Violence</a:t>
            </a:r>
            <a:endParaRPr lang="en-US" dirty="0"/>
          </a:p>
        </p:txBody>
      </p:sp>
      <p:pic>
        <p:nvPicPr>
          <p:cNvPr id="5" name="Content Placeholder 4" descr="ln0268_i21288_873da25d2c.jpg"/>
          <p:cNvPicPr>
            <a:picLocks noGrp="1" noChangeAspect="1"/>
          </p:cNvPicPr>
          <p:nvPr>
            <p:ph sz="half" idx="1"/>
          </p:nvPr>
        </p:nvPicPr>
        <p:blipFill>
          <a:blip r:embed="rId2">
            <a:extLst>
              <a:ext uri="{28A0092B-C50C-407E-A947-70E740481C1C}">
                <a14:useLocalDpi xmlns:a14="http://schemas.microsoft.com/office/drawing/2010/main" val="0"/>
              </a:ext>
            </a:extLst>
          </a:blip>
          <a:srcRect t="3684" b="3684"/>
          <a:stretch>
            <a:fillRect/>
          </a:stretch>
        </p:blipFill>
        <p:spPr/>
      </p:pic>
      <p:sp>
        <p:nvSpPr>
          <p:cNvPr id="4" name="Content Placeholder 3"/>
          <p:cNvSpPr>
            <a:spLocks noGrp="1"/>
          </p:cNvSpPr>
          <p:nvPr>
            <p:ph sz="half" idx="2"/>
          </p:nvPr>
        </p:nvSpPr>
        <p:spPr/>
        <p:txBody>
          <a:bodyPr>
            <a:normAutofit fontScale="70000" lnSpcReduction="20000"/>
          </a:bodyPr>
          <a:lstStyle/>
          <a:p>
            <a:pPr marL="0" indent="0">
              <a:buNone/>
            </a:pPr>
            <a:r>
              <a:rPr lang="en-US" dirty="0" smtClean="0"/>
              <a:t>   “</a:t>
            </a:r>
            <a:r>
              <a:rPr lang="en-US" dirty="0"/>
              <a:t>The right of every man in Chicago to work as many or as few hours as he pleases, and to be secure in the enjoyment of that right, must and will be protected. The right of every employer in Chicago to manage and control his own property and to make and carry out such bargains with his </a:t>
            </a:r>
            <a:r>
              <a:rPr lang="en-US" dirty="0" err="1"/>
              <a:t>employes</a:t>
            </a:r>
            <a:r>
              <a:rPr lang="en-US" dirty="0"/>
              <a:t> [sic] as he and they may agree to, must and will also be protected … rioters should be swept out of existence by a discharge of artillery.” </a:t>
            </a:r>
          </a:p>
          <a:p>
            <a:pPr marL="0" indent="0">
              <a:buNone/>
            </a:pPr>
            <a:r>
              <a:rPr lang="en-US" dirty="0"/>
              <a:t>	</a:t>
            </a:r>
            <a:r>
              <a:rPr lang="en-US" dirty="0" smtClean="0"/>
              <a:t>- Wilbur F. </a:t>
            </a:r>
            <a:r>
              <a:rPr lang="en-US" dirty="0" err="1" smtClean="0"/>
              <a:t>Storey</a:t>
            </a:r>
            <a:endParaRPr lang="en-US" dirty="0" smtClean="0"/>
          </a:p>
          <a:p>
            <a:pPr marL="0" indent="0">
              <a:buNone/>
            </a:pPr>
            <a:r>
              <a:rPr lang="en-US" dirty="0"/>
              <a:t>	</a:t>
            </a:r>
            <a:r>
              <a:rPr lang="en-US" dirty="0" smtClean="0"/>
              <a:t>  May </a:t>
            </a:r>
            <a:r>
              <a:rPr lang="en-US" dirty="0"/>
              <a:t>4, </a:t>
            </a:r>
            <a:r>
              <a:rPr lang="en-US" dirty="0" smtClean="0"/>
              <a:t>1867</a:t>
            </a:r>
            <a:endParaRPr lang="en-US" dirty="0"/>
          </a:p>
        </p:txBody>
      </p:sp>
    </p:spTree>
    <p:extLst>
      <p:ext uri="{BB962C8B-B14F-4D97-AF65-F5344CB8AC3E}">
        <p14:creationId xmlns:p14="http://schemas.microsoft.com/office/powerpoint/2010/main" val="200660627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Battle of Halsted, August 1877</a:t>
            </a:r>
            <a:endParaRPr lang="en-US" dirty="0"/>
          </a:p>
        </p:txBody>
      </p:sp>
      <p:pic>
        <p:nvPicPr>
          <p:cNvPr id="4" name="Content Placeholder 3"/>
          <p:cNvPicPr>
            <a:picLocks noGrp="1" noChangeAspect="1"/>
          </p:cNvPicPr>
          <p:nvPr>
            <p:ph idx="1"/>
          </p:nvPr>
        </p:nvPicPr>
        <p:blipFill>
          <a:blip r:embed="rId2"/>
          <a:srcRect t="11928" b="11928"/>
          <a:stretch>
            <a:fillRect/>
          </a:stretch>
        </p:blipFill>
        <p:spPr/>
      </p:pic>
    </p:spTree>
    <p:extLst>
      <p:ext uri="{BB962C8B-B14F-4D97-AF65-F5344CB8AC3E}">
        <p14:creationId xmlns:p14="http://schemas.microsoft.com/office/powerpoint/2010/main" val="180510850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533400"/>
            <a:ext cx="8229600" cy="990600"/>
          </a:xfrm>
        </p:spPr>
        <p:txBody>
          <a:bodyPr/>
          <a:lstStyle/>
          <a:p>
            <a:pPr algn="ctr"/>
            <a:r>
              <a:rPr lang="en-US" dirty="0" smtClean="0"/>
              <a:t>Summary</a:t>
            </a:r>
            <a:endParaRPr lang="en-US" dirty="0"/>
          </a:p>
        </p:txBody>
      </p:sp>
      <p:sp>
        <p:nvSpPr>
          <p:cNvPr id="6" name="Content Placeholder 5"/>
          <p:cNvSpPr>
            <a:spLocks noGrp="1"/>
          </p:cNvSpPr>
          <p:nvPr>
            <p:ph idx="1"/>
          </p:nvPr>
        </p:nvSpPr>
        <p:spPr/>
        <p:txBody>
          <a:bodyPr/>
          <a:lstStyle/>
          <a:p>
            <a:pPr marL="0" indent="0">
              <a:buNone/>
            </a:pPr>
            <a:r>
              <a:rPr lang="en-US" dirty="0" smtClean="0"/>
              <a:t>The double movement – of white workers’ turn away from black civil rights and of the party system’s turn away from white industrial workers – not only isolated the otherwise complementary interests of white and black working people, but also transformed them into competing political objectives.</a:t>
            </a:r>
            <a:endParaRPr lang="en-US" dirty="0"/>
          </a:p>
        </p:txBody>
      </p:sp>
    </p:spTree>
    <p:extLst>
      <p:ext uri="{BB962C8B-B14F-4D97-AF65-F5344CB8AC3E}">
        <p14:creationId xmlns:p14="http://schemas.microsoft.com/office/powerpoint/2010/main" val="225811116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End our organizational isolation</a:t>
            </a:r>
          </a:p>
        </p:txBody>
      </p:sp>
      <p:sp>
        <p:nvSpPr>
          <p:cNvPr id="5" name="Content Placeholder 4"/>
          <p:cNvSpPr>
            <a:spLocks noGrp="1"/>
          </p:cNvSpPr>
          <p:nvPr>
            <p:ph idx="1"/>
          </p:nvPr>
        </p:nvSpPr>
        <p:spPr/>
        <p:txBody>
          <a:bodyPr/>
          <a:lstStyle/>
          <a:p>
            <a:endParaRPr lang="en-US"/>
          </a:p>
        </p:txBody>
      </p:sp>
      <p:sp>
        <p:nvSpPr>
          <p:cNvPr id="6" name="Text Placeholder 5"/>
          <p:cNvSpPr>
            <a:spLocks noGrp="1"/>
          </p:cNvSpPr>
          <p:nvPr>
            <p:ph type="body" sz="half" idx="2"/>
          </p:nvPr>
        </p:nvSpPr>
        <p:spPr/>
        <p:txBody>
          <a:bodyPr/>
          <a:lstStyle/>
          <a:p>
            <a:r>
              <a:rPr lang="en-US" dirty="0" smtClean="0"/>
              <a:t>   U.S</a:t>
            </a:r>
            <a:r>
              <a:rPr lang="en-US" dirty="0"/>
              <a:t>. Chamber of Commerce President Thomas Donohue and AFL-CIO President Richard </a:t>
            </a:r>
            <a:r>
              <a:rPr lang="en-US" dirty="0" err="1"/>
              <a:t>Trumka</a:t>
            </a:r>
            <a:r>
              <a:rPr lang="en-US" dirty="0"/>
              <a:t> agree that “American workers should have a first crack at available jobs” </a:t>
            </a:r>
          </a:p>
          <a:p>
            <a:r>
              <a:rPr lang="en-US" dirty="0"/>
              <a:t>            (February 2013) </a:t>
            </a:r>
          </a:p>
          <a:p>
            <a:endParaRPr lang="en-US" dirty="0"/>
          </a:p>
        </p:txBody>
      </p:sp>
      <p:pic>
        <p:nvPicPr>
          <p:cNvPr id="7" name="Picture 6" descr="gty_deal_130330_wmain.jpg"/>
          <p:cNvPicPr>
            <a:picLocks noGrp="1" noChangeAspect="1"/>
          </p:cNvPicPr>
          <p:nvPr/>
        </p:nvPicPr>
        <p:blipFill>
          <a:blip r:embed="rId2">
            <a:extLst>
              <a:ext uri="{28A0092B-C50C-407E-A947-70E740481C1C}">
                <a14:useLocalDpi xmlns:a14="http://schemas.microsoft.com/office/drawing/2010/main" val="0"/>
              </a:ext>
            </a:extLst>
          </a:blip>
          <a:srcRect l="19813" r="19813"/>
          <a:stretch>
            <a:fillRect/>
          </a:stretch>
        </p:blipFill>
        <p:spPr>
          <a:xfrm>
            <a:off x="3071896" y="792080"/>
            <a:ext cx="5904390" cy="5500456"/>
          </a:xfrm>
          <a:prstGeom prst="rect">
            <a:avLst/>
          </a:prstGeom>
          <a:solidFill>
            <a:schemeClr val="bg2"/>
          </a:solidFill>
          <a:ln w="76200">
            <a:solidFill>
              <a:srgbClr val="FFFFFF"/>
            </a:solidFill>
            <a:miter lim="800000"/>
          </a:ln>
          <a:effectLst>
            <a:outerShdw blurRad="50800" dist="12700" dir="5400000" algn="t" rotWithShape="0">
              <a:prstClr val="black">
                <a:alpha val="59000"/>
              </a:prstClr>
            </a:outerShdw>
          </a:effectLst>
        </p:spPr>
      </p:pic>
    </p:spTree>
    <p:extLst>
      <p:ext uri="{BB962C8B-B14F-4D97-AF65-F5344CB8AC3E}">
        <p14:creationId xmlns:p14="http://schemas.microsoft.com/office/powerpoint/2010/main" val="117013253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783" y="818994"/>
            <a:ext cx="2139696" cy="1261872"/>
          </a:xfrm>
        </p:spPr>
        <p:txBody>
          <a:bodyPr/>
          <a:lstStyle/>
          <a:p>
            <a:r>
              <a:rPr lang="en-US" dirty="0" smtClean="0"/>
              <a:t>Thank you</a:t>
            </a:r>
            <a:endParaRPr lang="en-US" dirty="0"/>
          </a:p>
        </p:txBody>
      </p:sp>
      <p:sp>
        <p:nvSpPr>
          <p:cNvPr id="4" name="Text Placeholder 3"/>
          <p:cNvSpPr>
            <a:spLocks noGrp="1"/>
          </p:cNvSpPr>
          <p:nvPr>
            <p:ph type="body" sz="half" idx="2"/>
          </p:nvPr>
        </p:nvSpPr>
        <p:spPr>
          <a:xfrm>
            <a:off x="276783" y="2130552"/>
            <a:ext cx="2320114" cy="4243615"/>
          </a:xfrm>
        </p:spPr>
        <p:txBody>
          <a:bodyPr/>
          <a:lstStyle/>
          <a:p>
            <a:r>
              <a:rPr lang="en-US" dirty="0"/>
              <a:t>Cedric de Leon</a:t>
            </a:r>
          </a:p>
          <a:p>
            <a:r>
              <a:rPr lang="en-US" dirty="0"/>
              <a:t>Associate Professor of Sociology</a:t>
            </a:r>
          </a:p>
          <a:p>
            <a:r>
              <a:rPr lang="en-US" dirty="0"/>
              <a:t>Providence College</a:t>
            </a:r>
          </a:p>
          <a:p>
            <a:r>
              <a:rPr lang="en-US" dirty="0" err="1"/>
              <a:t>cdeleon@providence.edu</a:t>
            </a:r>
            <a:endParaRPr lang="en-US" dirty="0"/>
          </a:p>
          <a:p>
            <a:endParaRPr lang="en-US" dirty="0"/>
          </a:p>
        </p:txBody>
      </p:sp>
      <p:pic>
        <p:nvPicPr>
          <p:cNvPr id="5" name="Picture 4" descr="de leon cvr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792080"/>
            <a:ext cx="3688751" cy="5577840"/>
          </a:xfrm>
          <a:prstGeom prst="rect">
            <a:avLst/>
          </a:prstGeom>
        </p:spPr>
      </p:pic>
    </p:spTree>
    <p:extLst>
      <p:ext uri="{BB962C8B-B14F-4D97-AF65-F5344CB8AC3E}">
        <p14:creationId xmlns:p14="http://schemas.microsoft.com/office/powerpoint/2010/main" val="151400718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836</TotalTime>
  <Words>420</Words>
  <Application>Microsoft Macintosh PowerPoint</Application>
  <PresentationFormat>On-screen Show (4:3)</PresentationFormat>
  <Paragraphs>39</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Clarity</vt:lpstr>
      <vt:lpstr>Black from white</vt:lpstr>
      <vt:lpstr>The Debacle in Seattle</vt:lpstr>
      <vt:lpstr>White Supremacist Liberalism</vt:lpstr>
      <vt:lpstr>The Puzzle</vt:lpstr>
      <vt:lpstr>Two Clues</vt:lpstr>
      <vt:lpstr>The Black Labor Question</vt:lpstr>
      <vt:lpstr>White Slaves</vt:lpstr>
      <vt:lpstr>Right to Work and State Violence</vt:lpstr>
      <vt:lpstr>Battle of Halsted, August 1877</vt:lpstr>
      <vt:lpstr>Summary</vt:lpstr>
      <vt:lpstr>End our organizational isolation</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Love me, I’m a liberal</dc:title>
  <dc:creator>Cedric de Leon</dc:creator>
  <cp:lastModifiedBy>Tess Ewing</cp:lastModifiedBy>
  <cp:revision>66</cp:revision>
  <dcterms:created xsi:type="dcterms:W3CDTF">2016-02-07T12:37:25Z</dcterms:created>
  <dcterms:modified xsi:type="dcterms:W3CDTF">2016-04-19T21:22:47Z</dcterms:modified>
</cp:coreProperties>
</file>