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57" r:id="rId5"/>
    <p:sldId id="260" r:id="rId6"/>
    <p:sldId id="262" r:id="rId7"/>
    <p:sldId id="264" r:id="rId8"/>
    <p:sldId id="267" r:id="rId9"/>
    <p:sldId id="263" r:id="rId10"/>
    <p:sldId id="261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265" autoAdjust="0"/>
  </p:normalViewPr>
  <p:slideViewPr>
    <p:cSldViewPr>
      <p:cViewPr varScale="1">
        <p:scale>
          <a:sx n="59" d="100"/>
          <a:sy n="59" d="100"/>
        </p:scale>
        <p:origin x="-1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63515845241567"/>
          <c:y val="0.0655346770178319"/>
          <c:w val="0.912043477204239"/>
          <c:h val="0.8254827982567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Goals met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All F2F</c:v>
                </c:pt>
                <c:pt idx="1">
                  <c:v>All NLC F2F</c:v>
                </c:pt>
                <c:pt idx="2">
                  <c:v>Web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3.5</c:v>
                </c:pt>
                <c:pt idx="1">
                  <c:v>3.9</c:v>
                </c:pt>
                <c:pt idx="2">
                  <c:v>4.1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61553736"/>
        <c:axId val="2093634632"/>
      </c:barChart>
      <c:catAx>
        <c:axId val="2061553736"/>
        <c:scaling>
          <c:orientation val="minMax"/>
        </c:scaling>
        <c:delete val="0"/>
        <c:axPos val="b"/>
        <c:majorTickMark val="out"/>
        <c:minorTickMark val="none"/>
        <c:tickLblPos val="nextTo"/>
        <c:crossAx val="2093634632"/>
        <c:crosses val="autoZero"/>
        <c:auto val="1"/>
        <c:lblAlgn val="ctr"/>
        <c:lblOffset val="100"/>
        <c:noMultiLvlLbl val="0"/>
      </c:catAx>
      <c:valAx>
        <c:axId val="2093634632"/>
        <c:scaling>
          <c:orientation val="minMax"/>
          <c:max val="5.0"/>
          <c:min val="1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61553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E48FB-447E-47D0-8EBC-E8180B596CDA}" type="datetimeFigureOut">
              <a:rPr lang="en-US" smtClean="0"/>
              <a:pPr/>
              <a:t>4/19/16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6B096-8498-4A43-B635-19BB3AFC4D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0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B096-8498-4A43-B635-19BB3AFC4D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B096-8498-4A43-B635-19BB3AFC4D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Signif</a:t>
            </a:r>
            <a:r>
              <a:rPr lang="en-US" baseline="0" dirty="0" smtClean="0"/>
              <a:t> difference between 1 &amp; 3,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 1 &amp;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B096-8498-4A43-B635-19BB3AFC4D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6"/>
            <a:ext cx="8229600" cy="4802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rgbClr val="18453B"/>
              </a:buClr>
              <a:buFont typeface="Arial"/>
              <a:buChar char="•"/>
              <a:defRPr sz="28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3154"/>
            <a:ext cx="8229600" cy="8750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8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9873"/>
            <a:ext cx="8229600" cy="82173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1011"/>
            <a:ext cx="8229600" cy="4024165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905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182880" algn="l"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0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 b="0" i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  <a:prstGeom prst="rect">
            <a:avLst/>
          </a:prstGeo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  <a:prstGeom prst="rect">
            <a:avLst/>
          </a:prstGeo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D1E6-9145-43D2-8CB2-342D2BF2963D}" type="datetimeFigureOut">
              <a:rPr lang="en-US" smtClean="0"/>
              <a:pPr/>
              <a:t>4/19/16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0857-A7AB-41B8-96BF-644C538EF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9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fld id="{C4AFD1E6-9145-43D2-8CB2-342D2BF2963D}" type="datetimeFigureOut">
              <a:rPr lang="en-US" smtClean="0"/>
              <a:pPr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fld id="{AA160857-A7AB-41B8-96BF-644C538EF9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9" name="Picture 10" descr="MSU thinner spear_green RGB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6253163"/>
            <a:ext cx="8229600" cy="10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1" descr="PP banner wordmark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75" y="0"/>
            <a:ext cx="914082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Face-to-Face and On-line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Michelle Kaminski</a:t>
            </a:r>
          </a:p>
          <a:p>
            <a:r>
              <a:rPr lang="en-US" dirty="0" smtClean="0"/>
              <a:t>UALE 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Labor education context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Foundations in popular education	</a:t>
            </a:r>
          </a:p>
          <a:p>
            <a:pPr lvl="1"/>
            <a:r>
              <a:rPr lang="en-US" dirty="0" smtClean="0"/>
              <a:t>Values interaction and responsiveness</a:t>
            </a:r>
          </a:p>
          <a:p>
            <a:pPr lvl="1"/>
            <a:r>
              <a:rPr lang="en-US" dirty="0" smtClean="0"/>
              <a:t>Common for non-credit workshops</a:t>
            </a:r>
          </a:p>
          <a:p>
            <a:r>
              <a:rPr lang="en-US" dirty="0" smtClean="0"/>
              <a:t>Universities push for on-line credit courses</a:t>
            </a:r>
          </a:p>
          <a:p>
            <a:r>
              <a:rPr lang="en-US" dirty="0" smtClean="0"/>
              <a:t>Unions seek to reach more members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compare these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content</a:t>
            </a:r>
          </a:p>
          <a:p>
            <a:r>
              <a:rPr lang="en-US" dirty="0" smtClean="0"/>
              <a:t>Similar audience</a:t>
            </a:r>
          </a:p>
          <a:p>
            <a:r>
              <a:rPr lang="en-US" dirty="0" smtClean="0"/>
              <a:t>Key staff person / common instructional design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Description of program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229600" cy="4028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 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</a:t>
                      </a:r>
                      <a:r>
                        <a:rPr lang="en-US" baseline="0" dirty="0" smtClean="0"/>
                        <a:t> 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On-Line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Investor education:</a:t>
                      </a:r>
                      <a:r>
                        <a:rPr lang="en-US" baseline="0" dirty="0" smtClean="0"/>
                        <a:t>  risk and  reward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Budgeting, credit, and basic money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Key life events: buying a home, getting married or divorced, having a child,</a:t>
                      </a:r>
                      <a:r>
                        <a:rPr lang="en-US" baseline="0" dirty="0" smtClean="0"/>
                        <a:t> losing a loved 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Audience: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Single</a:t>
                      </a:r>
                      <a:r>
                        <a:rPr lang="en-US" baseline="0" dirty="0" smtClean="0"/>
                        <a:t>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Single union, </a:t>
                      </a:r>
                      <a:r>
                        <a:rPr lang="en-US" baseline="0" dirty="0" smtClean="0"/>
                        <a:t>apprentices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 unions, but open to anyone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Format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Train-the-trainer</a:t>
                      </a:r>
                      <a:r>
                        <a:rPr lang="en-US" baseline="0" dirty="0" smtClean="0"/>
                        <a:t>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Train-the-trainer</a:t>
                      </a:r>
                      <a:r>
                        <a:rPr lang="en-US" baseline="0" dirty="0" smtClean="0"/>
                        <a:t>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On-line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 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0" dirty="0" smtClean="0"/>
                        <a:t> to 6 hours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Self-directed; typically brief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Evaluations:  Characteristics of respondents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68400"/>
          <a:ext cx="8229600" cy="5746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752600"/>
                <a:gridCol w="1828800"/>
                <a:gridCol w="1447800"/>
              </a:tblGrid>
              <a:tr h="4239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 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</a:t>
                      </a:r>
                      <a:r>
                        <a:rPr lang="en-US" baseline="0" dirty="0" smtClean="0"/>
                        <a:t> 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On-Line</a:t>
                      </a:r>
                      <a:endParaRPr lang="en-US" dirty="0"/>
                    </a:p>
                  </a:txBody>
                  <a:tcPr/>
                </a:tc>
              </a:tr>
              <a:tr h="1541944">
                <a:tc>
                  <a:txBody>
                    <a:bodyPr/>
                    <a:lstStyle/>
                    <a:p>
                      <a:r>
                        <a:rPr lang="en-US" dirty="0" smtClean="0"/>
                        <a:t>Race /</a:t>
                      </a:r>
                      <a:r>
                        <a:rPr lang="en-US" baseline="0" dirty="0" smtClean="0"/>
                        <a:t> ethnicity</a:t>
                      </a:r>
                      <a:r>
                        <a:rPr lang="en-US" dirty="0" smtClean="0"/>
                        <a:t>: </a:t>
                      </a:r>
                    </a:p>
                    <a:p>
                      <a:r>
                        <a:rPr lang="en-US" dirty="0" smtClean="0"/>
                        <a:t>    African-American</a:t>
                      </a:r>
                    </a:p>
                    <a:p>
                      <a:r>
                        <a:rPr lang="en-US" dirty="0" smtClean="0"/>
                        <a:t>    Asian-American</a:t>
                      </a:r>
                    </a:p>
                    <a:p>
                      <a:r>
                        <a:rPr lang="en-US" baseline="0" dirty="0" smtClean="0"/>
                        <a:t>    Latino/-a</a:t>
                      </a:r>
                    </a:p>
                    <a:p>
                      <a:r>
                        <a:rPr lang="en-US" baseline="0" dirty="0" smtClean="0"/>
                        <a:t>    Native American</a:t>
                      </a:r>
                    </a:p>
                    <a:p>
                      <a:r>
                        <a:rPr lang="en-US" baseline="0" dirty="0" smtClean="0"/>
                        <a:t>    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36%</a:t>
                      </a:r>
                    </a:p>
                    <a:p>
                      <a:r>
                        <a:rPr lang="en-US" dirty="0" smtClean="0"/>
                        <a:t>5%</a:t>
                      </a:r>
                    </a:p>
                    <a:p>
                      <a:r>
                        <a:rPr lang="en-US" dirty="0" smtClean="0"/>
                        <a:t>8%</a:t>
                      </a:r>
                    </a:p>
                    <a:p>
                      <a:r>
                        <a:rPr lang="en-US" dirty="0" smtClean="0"/>
                        <a:t>2%</a:t>
                      </a:r>
                    </a:p>
                    <a:p>
                      <a:r>
                        <a:rPr lang="en-US" dirty="0" smtClean="0"/>
                        <a:t>51%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18%</a:t>
                      </a:r>
                    </a:p>
                    <a:p>
                      <a:r>
                        <a:rPr lang="en-US" dirty="0" smtClean="0"/>
                        <a:t>0%</a:t>
                      </a:r>
                    </a:p>
                    <a:p>
                      <a:r>
                        <a:rPr lang="en-US" dirty="0" smtClean="0"/>
                        <a:t>6%</a:t>
                      </a:r>
                    </a:p>
                    <a:p>
                      <a:r>
                        <a:rPr lang="en-US" dirty="0" smtClean="0"/>
                        <a:t>0%</a:t>
                      </a:r>
                    </a:p>
                    <a:p>
                      <a:r>
                        <a:rPr lang="en-US" dirty="0" smtClean="0"/>
                        <a:t>76%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4%</a:t>
                      </a:r>
                    </a:p>
                    <a:p>
                      <a:r>
                        <a:rPr lang="en-US" dirty="0" smtClean="0"/>
                        <a:t>4%</a:t>
                      </a:r>
                    </a:p>
                    <a:p>
                      <a:r>
                        <a:rPr lang="en-US" dirty="0" smtClean="0"/>
                        <a:t>9%</a:t>
                      </a:r>
                    </a:p>
                    <a:p>
                      <a:r>
                        <a:rPr lang="en-US" dirty="0" smtClean="0"/>
                        <a:t>4%</a:t>
                      </a:r>
                    </a:p>
                    <a:p>
                      <a:r>
                        <a:rPr lang="en-US" dirty="0" smtClean="0"/>
                        <a:t>83%</a:t>
                      </a:r>
                      <a:endParaRPr lang="en-US" dirty="0"/>
                    </a:p>
                  </a:txBody>
                  <a:tcPr/>
                </a:tc>
              </a:tr>
              <a:tr h="811550">
                <a:tc>
                  <a:txBody>
                    <a:bodyPr/>
                    <a:lstStyle/>
                    <a:p>
                      <a:r>
                        <a:rPr lang="en-US" dirty="0" smtClean="0"/>
                        <a:t>Gender:</a:t>
                      </a:r>
                    </a:p>
                    <a:p>
                      <a:r>
                        <a:rPr lang="en-US" dirty="0" smtClean="0"/>
                        <a:t>    Male </a:t>
                      </a:r>
                    </a:p>
                    <a:p>
                      <a:r>
                        <a:rPr lang="en-US" baseline="0" dirty="0" smtClean="0"/>
                        <a:t>    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30%</a:t>
                      </a:r>
                    </a:p>
                    <a:p>
                      <a:r>
                        <a:rPr lang="en-US" dirty="0" smtClean="0"/>
                        <a:t>70%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79%</a:t>
                      </a:r>
                    </a:p>
                    <a:p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65%</a:t>
                      </a:r>
                    </a:p>
                    <a:p>
                      <a:r>
                        <a:rPr lang="en-US" dirty="0" smtClean="0"/>
                        <a:t>35%</a:t>
                      </a:r>
                      <a:endParaRPr lang="en-US" dirty="0"/>
                    </a:p>
                  </a:txBody>
                  <a:tcPr/>
                </a:tc>
              </a:tr>
              <a:tr h="324620">
                <a:tc>
                  <a:txBody>
                    <a:bodyPr/>
                    <a:lstStyle/>
                    <a:p>
                      <a:r>
                        <a:rPr lang="en-US" dirty="0" smtClean="0"/>
                        <a:t> Age</a:t>
                      </a:r>
                      <a:r>
                        <a:rPr lang="en-US" baseline="0" dirty="0" smtClean="0"/>
                        <a:t> (mean)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</a:tr>
              <a:tr h="1541944">
                <a:tc>
                  <a:txBody>
                    <a:bodyPr/>
                    <a:lstStyle/>
                    <a:p>
                      <a:r>
                        <a:rPr lang="en-US" dirty="0" smtClean="0"/>
                        <a:t>Education</a:t>
                      </a:r>
                    </a:p>
                    <a:p>
                      <a:r>
                        <a:rPr lang="en-US" dirty="0" smtClean="0"/>
                        <a:t>   HS or less</a:t>
                      </a:r>
                    </a:p>
                    <a:p>
                      <a:r>
                        <a:rPr lang="en-US" dirty="0" smtClean="0"/>
                        <a:t>   some college </a:t>
                      </a:r>
                    </a:p>
                    <a:p>
                      <a:r>
                        <a:rPr lang="en-US" baseline="0" dirty="0" smtClean="0"/>
                        <a:t>   college grad</a:t>
                      </a:r>
                    </a:p>
                    <a:p>
                      <a:r>
                        <a:rPr lang="en-US" baseline="0" dirty="0" smtClean="0"/>
                        <a:t>   grad school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10%</a:t>
                      </a:r>
                    </a:p>
                    <a:p>
                      <a:r>
                        <a:rPr lang="en-US" dirty="0" smtClean="0"/>
                        <a:t>42%</a:t>
                      </a:r>
                    </a:p>
                    <a:p>
                      <a:r>
                        <a:rPr lang="en-US" dirty="0" smtClean="0"/>
                        <a:t>31%</a:t>
                      </a:r>
                    </a:p>
                    <a:p>
                      <a:r>
                        <a:rPr lang="en-US" dirty="0" smtClean="0"/>
                        <a:t>16%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46%</a:t>
                      </a:r>
                    </a:p>
                    <a:p>
                      <a:r>
                        <a:rPr lang="en-US" dirty="0" smtClean="0"/>
                        <a:t>33%</a:t>
                      </a:r>
                    </a:p>
                    <a:p>
                      <a:r>
                        <a:rPr lang="en-US" dirty="0" smtClean="0"/>
                        <a:t>3%</a:t>
                      </a:r>
                    </a:p>
                    <a:p>
                      <a:r>
                        <a:rPr lang="en-US" dirty="0" smtClean="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50%</a:t>
                      </a:r>
                    </a:p>
                    <a:p>
                      <a:r>
                        <a:rPr lang="en-US" dirty="0" smtClean="0"/>
                        <a:t>0%</a:t>
                      </a:r>
                    </a:p>
                    <a:p>
                      <a:r>
                        <a:rPr lang="en-US" dirty="0" smtClean="0"/>
                        <a:t>17%</a:t>
                      </a:r>
                    </a:p>
                    <a:p>
                      <a:r>
                        <a:rPr lang="en-US" dirty="0" smtClean="0"/>
                        <a:t>33%</a:t>
                      </a:r>
                    </a:p>
                  </a:txBody>
                  <a:tcPr/>
                </a:tc>
              </a:tr>
              <a:tr h="568085">
                <a:tc>
                  <a:txBody>
                    <a:bodyPr/>
                    <a:lstStyle/>
                    <a:p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well informed B4 training?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Evaluations:  Quantitative comparison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229600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51000"/>
                <a:gridCol w="1651000"/>
                <a:gridCol w="165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 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</a:t>
                      </a:r>
                      <a:r>
                        <a:rPr lang="en-US" baseline="0" dirty="0" smtClean="0"/>
                        <a:t> 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On-Line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Overall</a:t>
                      </a:r>
                      <a:r>
                        <a:rPr lang="en-US" baseline="0" dirty="0" smtClean="0"/>
                        <a:t> Quality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Managing personal finance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How to </a:t>
                      </a:r>
                      <a:r>
                        <a:rPr lang="en-US" baseline="0" dirty="0" smtClean="0"/>
                        <a:t>create a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Understanding credit / debt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Urgency</a:t>
                      </a:r>
                      <a:r>
                        <a:rPr lang="en-US" baseline="0" dirty="0" smtClean="0"/>
                        <a:t> to set goals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Understand</a:t>
                      </a:r>
                      <a:r>
                        <a:rPr lang="en-US" baseline="0" dirty="0" smtClean="0"/>
                        <a:t> retirement income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ID strategies to save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How to talk to spouse</a:t>
                      </a:r>
                      <a:r>
                        <a:rPr lang="en-US" baseline="0" dirty="0" smtClean="0"/>
                        <a:t> about $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Investing basics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Buying a home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Paying for college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Evaluations:  Union role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2296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1651000"/>
                <a:gridCol w="1651000"/>
                <a:gridCol w="165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 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</a:t>
                      </a:r>
                      <a:r>
                        <a:rPr lang="en-US" baseline="0" dirty="0" smtClean="0"/>
                        <a:t> 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On-Line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Good idea to have financial training from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Trust info because it comes from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Union providing</a:t>
                      </a:r>
                      <a:r>
                        <a:rPr lang="en-US" baseline="0" dirty="0" smtClean="0"/>
                        <a:t> an important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4.76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Program goals met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58988"/>
          <a:ext cx="8229600" cy="4067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Evaluations:  Impact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229600" cy="393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 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Face-to-Face</a:t>
                      </a:r>
                      <a:r>
                        <a:rPr lang="en-US" baseline="0" dirty="0" smtClean="0"/>
                        <a:t> 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On-Line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Knowledge questions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Significant</a:t>
                      </a:r>
                      <a:r>
                        <a:rPr lang="en-US" baseline="0" dirty="0" smtClean="0"/>
                        <a:t> increase between pre- and post-test;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Knowledge gains lost at T2 follow-up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Action items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US" dirty="0" smtClean="0"/>
                        <a:t>Reported</a:t>
                      </a:r>
                      <a:r>
                        <a:rPr lang="en-US" baseline="0" dirty="0" smtClean="0"/>
                        <a:t> taking more action than control group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 goals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Rated</a:t>
                      </a:r>
                      <a:r>
                        <a:rPr lang="en-US" baseline="0" dirty="0" smtClean="0"/>
                        <a:t> own understanding s</a:t>
                      </a:r>
                      <a:r>
                        <a:rPr lang="en-US" dirty="0" smtClean="0"/>
                        <a:t>ignificantly higher</a:t>
                      </a:r>
                      <a:r>
                        <a:rPr lang="en-US" baseline="0" dirty="0" smtClean="0"/>
                        <a:t> than control group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251062"/>
          </a:xfrm>
        </p:spPr>
        <p:txBody>
          <a:bodyPr>
            <a:normAutofit/>
          </a:bodyPr>
          <a:lstStyle/>
          <a:p>
            <a:r>
              <a:rPr lang="en-US" dirty="0" smtClean="0"/>
              <a:t>On-line program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Consistency</a:t>
            </a:r>
          </a:p>
          <a:p>
            <a:r>
              <a:rPr lang="en-US" dirty="0" smtClean="0"/>
              <a:t>Always available</a:t>
            </a:r>
          </a:p>
          <a:p>
            <a:r>
              <a:rPr lang="en-US" dirty="0" smtClean="0"/>
              <a:t>Broad reach </a:t>
            </a:r>
          </a:p>
          <a:p>
            <a:r>
              <a:rPr lang="en-US" dirty="0" smtClean="0"/>
              <a:t>Can update for current conditions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weaknesses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Getting visitors to the web site</a:t>
            </a:r>
          </a:p>
          <a:p>
            <a:r>
              <a:rPr lang="en-US" dirty="0" smtClean="0"/>
              <a:t>Access to audience</a:t>
            </a:r>
          </a:p>
          <a:p>
            <a:r>
              <a:rPr lang="en-US" dirty="0" smtClean="0"/>
              <a:t>Limited feedback</a:t>
            </a:r>
          </a:p>
          <a:p>
            <a:r>
              <a:rPr lang="en-US" dirty="0" smtClean="0"/>
              <a:t>Need for on-going support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251062"/>
          </a:xfrm>
        </p:spPr>
        <p:txBody>
          <a:bodyPr>
            <a:normAutofit/>
          </a:bodyPr>
          <a:lstStyle/>
          <a:p>
            <a:r>
              <a:rPr lang="en-US" dirty="0" smtClean="0"/>
              <a:t>Face-to-Face program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Responsive to individual participants</a:t>
            </a:r>
          </a:p>
          <a:p>
            <a:r>
              <a:rPr lang="en-US" dirty="0" smtClean="0"/>
              <a:t>Instant feedback</a:t>
            </a:r>
          </a:p>
          <a:p>
            <a:r>
              <a:rPr lang="en-US" dirty="0" smtClean="0"/>
              <a:t>Longer programs</a:t>
            </a:r>
          </a:p>
          <a:p>
            <a:r>
              <a:rPr lang="en-US" dirty="0" smtClean="0"/>
              <a:t>Peer interactions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weaknesses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Inconsistency between instructors</a:t>
            </a:r>
          </a:p>
          <a:p>
            <a:r>
              <a:rPr lang="en-US" dirty="0" smtClean="0"/>
              <a:t>Scaling up</a:t>
            </a:r>
          </a:p>
          <a:p>
            <a:r>
              <a:rPr lang="en-US" dirty="0" smtClean="0"/>
              <a:t>Mismatch between curriculum and participants / participants with varying levels of expertise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SU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MSU</Template>
  <TotalTime>1082</TotalTime>
  <Words>552</Words>
  <Application>Microsoft Macintosh PowerPoint</Application>
  <PresentationFormat>On-screen Show (4:3)</PresentationFormat>
  <Paragraphs>185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MSU</vt:lpstr>
      <vt:lpstr>Face-to-Face and On-line Training</vt:lpstr>
      <vt:lpstr>Labor education context </vt:lpstr>
      <vt:lpstr>Why compare these programs</vt:lpstr>
      <vt:lpstr>Description of program</vt:lpstr>
      <vt:lpstr>Evaluations:  Characteristics of respondents</vt:lpstr>
      <vt:lpstr>Evaluations:  Quantitative comparison</vt:lpstr>
      <vt:lpstr>Evaluations:  Union role</vt:lpstr>
      <vt:lpstr>Program goals met</vt:lpstr>
      <vt:lpstr>Evaluations:  Impact</vt:lpstr>
      <vt:lpstr>On-line program</vt:lpstr>
      <vt:lpstr>Face-to-Face program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Face-to-Face and On-line Training</dc:title>
  <dc:creator>Michelle Kaminski</dc:creator>
  <cp:lastModifiedBy>Tess Ewing</cp:lastModifiedBy>
  <cp:revision>51</cp:revision>
  <dcterms:created xsi:type="dcterms:W3CDTF">2016-04-13T14:59:21Z</dcterms:created>
  <dcterms:modified xsi:type="dcterms:W3CDTF">2016-04-20T01:07:12Z</dcterms:modified>
</cp:coreProperties>
</file>