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4" r:id="rId19"/>
    <p:sldId id="273" r:id="rId20"/>
    <p:sldId id="277" r:id="rId21"/>
    <p:sldId id="278" r:id="rId22"/>
    <p:sldId id="279" r:id="rId23"/>
    <p:sldId id="280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5"/>
    <p:restoredTop sz="93569"/>
  </p:normalViewPr>
  <p:slideViewPr>
    <p:cSldViewPr snapToGrid="0" snapToObjects="1">
      <p:cViewPr varScale="1">
        <p:scale>
          <a:sx n="100" d="100"/>
          <a:sy n="100" d="100"/>
        </p:scale>
        <p:origin x="28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7E660-B31F-7B4A-A8F7-2B75326A7E24}" type="datetimeFigureOut">
              <a:rPr lang="en-US" smtClean="0"/>
              <a:t>4/11/16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9720D-7B0F-2944-ACE8-195F485EF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73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Ironies:</a:t>
            </a:r>
            <a:r>
              <a:rPr lang="en-US" baseline="0" dirty="0" smtClean="0"/>
              <a:t> I object to the Koch brothers buying higher </a:t>
            </a:r>
            <a:r>
              <a:rPr lang="en-US" baseline="0" dirty="0" err="1" smtClean="0"/>
              <a:t>ed</a:t>
            </a:r>
            <a:r>
              <a:rPr lang="en-US" baseline="0" dirty="0" smtClean="0"/>
              <a:t>, but here's one way to fight back.</a:t>
            </a:r>
          </a:p>
          <a:p>
            <a:endParaRPr lang="en-US" baseline="0" dirty="0" smtClean="0"/>
          </a:p>
          <a:p>
            <a:r>
              <a:rPr lang="en-US" baseline="0" dirty="0" smtClean="0"/>
              <a:t>Keeping my eye on the stock market as we undermine capitalist hegemony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24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Jim </a:t>
            </a:r>
            <a:r>
              <a:rPr lang="en-US" dirty="0" err="1" smtClean="0"/>
              <a:t>Wallihan</a:t>
            </a:r>
            <a:r>
              <a:rPr lang="en-US" dirty="0" smtClean="0"/>
              <a:t> and early board members --</a:t>
            </a:r>
          </a:p>
          <a:p>
            <a:r>
              <a:rPr lang="en-US" dirty="0" smtClean="0"/>
              <a:t>academics</a:t>
            </a:r>
            <a:r>
              <a:rPr lang="en-US" baseline="0" dirty="0" smtClean="0"/>
              <a:t> and union people -- created program</a:t>
            </a:r>
          </a:p>
          <a:p>
            <a:endParaRPr lang="en-US" baseline="0" dirty="0" smtClean="0"/>
          </a:p>
          <a:p>
            <a:r>
              <a:rPr lang="en-US" baseline="0" dirty="0" smtClean="0"/>
              <a:t>"Graveyard tour" of local heavy industry --</a:t>
            </a:r>
          </a:p>
          <a:p>
            <a:r>
              <a:rPr lang="en-US" baseline="0" dirty="0" smtClean="0"/>
              <a:t>I had to quit -- I was feeling like a jinx.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64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turn: English and American Studies background</a:t>
            </a:r>
          </a:p>
          <a:p>
            <a:endParaRPr lang="en-US" dirty="0" smtClean="0"/>
          </a:p>
          <a:p>
            <a:r>
              <a:rPr lang="en-US" dirty="0" smtClean="0"/>
              <a:t>Kept many</a:t>
            </a:r>
            <a:r>
              <a:rPr lang="en-US" baseline="0" dirty="0" smtClean="0"/>
              <a:t> of Jim's books.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Desire to better prepare students for internships</a:t>
            </a:r>
          </a:p>
          <a:p>
            <a:r>
              <a:rPr lang="en-US" baseline="0" dirty="0" smtClean="0"/>
              <a:t>	Midwest manual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054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can walk from IUPUI to the statehouse in fifteen minutes but can I connect the concrete tower</a:t>
            </a:r>
            <a:r>
              <a:rPr lang="en-US" baseline="0" dirty="0" smtClean="0"/>
              <a:t> w/ worker struggles?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Reading ABOUT it isn't enough.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Long-term mutual relationships w/ labor partners.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90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Early recruits organized spirit T-shirt day in HS.</a:t>
            </a:r>
          </a:p>
          <a:p>
            <a:endParaRPr lang="en-US" dirty="0" smtClean="0"/>
          </a:p>
          <a:p>
            <a:r>
              <a:rPr lang="en-US" dirty="0" smtClean="0"/>
              <a:t>Local bias against organizing/confrontation</a:t>
            </a:r>
          </a:p>
          <a:p>
            <a:endParaRPr lang="en-US" dirty="0" smtClean="0"/>
          </a:p>
          <a:p>
            <a:r>
              <a:rPr lang="en-US" dirty="0" smtClean="0"/>
              <a:t>Class</a:t>
            </a:r>
            <a:r>
              <a:rPr lang="en-US" baseline="0" dirty="0" smtClean="0"/>
              <a:t> project: safe, familiar, convenient,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74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Freshman com:</a:t>
            </a:r>
            <a:r>
              <a:rPr lang="en-US" baseline="0" dirty="0" smtClean="0"/>
              <a:t> </a:t>
            </a:r>
            <a:r>
              <a:rPr lang="en-US" dirty="0" smtClean="0"/>
              <a:t>had to ban parking as topic.</a:t>
            </a:r>
          </a:p>
          <a:p>
            <a:endParaRPr lang="en-US" dirty="0" smtClean="0"/>
          </a:p>
          <a:p>
            <a:r>
              <a:rPr lang="en-US" dirty="0" smtClean="0"/>
              <a:t>Privatization: solution for non-existent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79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Midwest Manual chart of campaign</a:t>
            </a:r>
          </a:p>
          <a:p>
            <a:endParaRPr lang="en-US" dirty="0" smtClean="0"/>
          </a:p>
          <a:p>
            <a:r>
              <a:rPr lang="en-US" dirty="0" smtClean="0"/>
              <a:t>2nd column:</a:t>
            </a:r>
            <a:r>
              <a:rPr lang="en-US" baseline="0" dirty="0" smtClean="0"/>
              <a:t> </a:t>
            </a:r>
            <a:r>
              <a:rPr lang="en-US" dirty="0" smtClean="0"/>
              <a:t>resources &amp; goal for org.</a:t>
            </a:r>
          </a:p>
          <a:p>
            <a:endParaRPr lang="en-US" dirty="0" smtClean="0"/>
          </a:p>
          <a:p>
            <a:r>
              <a:rPr lang="en-US" dirty="0" smtClean="0"/>
              <a:t>Final column: plan for escalation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0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Ruth's progress: shy &amp; reluctant</a:t>
            </a:r>
          </a:p>
          <a:p>
            <a:r>
              <a:rPr lang="en-US" dirty="0" smtClean="0"/>
              <a:t>	rapping at the end of the garage</a:t>
            </a:r>
            <a:r>
              <a:rPr lang="en-US" baseline="0" dirty="0" smtClean="0"/>
              <a:t> tube</a:t>
            </a:r>
          </a:p>
          <a:p>
            <a:r>
              <a:rPr lang="en-US" baseline="0" dirty="0" smtClean="0"/>
              <a:t>		confident spokesperson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74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Best part of real project:</a:t>
            </a:r>
            <a:r>
              <a:rPr lang="en-US" baseline="0" dirty="0" smtClean="0"/>
              <a:t> doesn't quit when term does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94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got some art students involved </a:t>
            </a:r>
          </a:p>
          <a:p>
            <a:endParaRPr lang="en-US" dirty="0" smtClean="0"/>
          </a:p>
          <a:p>
            <a:r>
              <a:rPr lang="en-US" dirty="0" smtClean="0"/>
              <a:t>pretty good quality</a:t>
            </a:r>
            <a:r>
              <a:rPr lang="en-US" baseline="0" dirty="0" smtClean="0"/>
              <a:t> spoof of zombie movie w/ clear anti-privatization message.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1875 hits on YouTube.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29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 educate -- agitate -- organize formula.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46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Keeping</a:t>
            </a:r>
            <a:r>
              <a:rPr lang="en-US" baseline="0" dirty="0" smtClean="0"/>
              <a:t> pressure up during spring </a:t>
            </a:r>
          </a:p>
          <a:p>
            <a:r>
              <a:rPr lang="en-US" baseline="0" dirty="0" smtClean="0"/>
              <a:t>	taking petition outside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91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Working class spring break trip 1 1/2 hours south</a:t>
            </a:r>
          </a:p>
          <a:p>
            <a:endParaRPr lang="en-US" dirty="0" smtClean="0"/>
          </a:p>
          <a:p>
            <a:r>
              <a:rPr lang="en-US" dirty="0" smtClean="0"/>
              <a:t>From the concrete tower to the limestone halls of power.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81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Prior involvement in first contract campaign 2011-12.</a:t>
            </a:r>
          </a:p>
          <a:p>
            <a:endParaRPr lang="en-US" dirty="0" smtClean="0"/>
          </a:p>
          <a:p>
            <a:r>
              <a:rPr lang="en-US" dirty="0" smtClean="0"/>
              <a:t>Win:</a:t>
            </a:r>
            <a:r>
              <a:rPr lang="en-US" baseline="0" dirty="0" smtClean="0"/>
              <a:t> $2.20/hr. wage over 5 years  40 hour week</a:t>
            </a:r>
          </a:p>
          <a:p>
            <a:r>
              <a:rPr lang="en-US" baseline="0" dirty="0" smtClean="0"/>
              <a:t>	health and disability insurance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9720D-7B0F-2944-ACE8-195F485EF55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27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April 11,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April 11, 2016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Connecting labor education with the community: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/>
              <a:t>C</a:t>
            </a:r>
            <a:r>
              <a:rPr lang="en-US" sz="2800" dirty="0" smtClean="0"/>
              <a:t>o-designing </a:t>
            </a:r>
            <a:r>
              <a:rPr lang="en-US" sz="2800" dirty="0"/>
              <a:t>a course </a:t>
            </a:r>
            <a:endParaRPr lang="en-US" sz="2800" dirty="0" smtClean="0"/>
          </a:p>
          <a:p>
            <a:r>
              <a:rPr lang="en-US" sz="2800" dirty="0" smtClean="0"/>
              <a:t>on </a:t>
            </a:r>
            <a:r>
              <a:rPr lang="en-US" sz="2800" dirty="0" smtClean="0"/>
              <a:t>organizing</a:t>
            </a:r>
          </a:p>
          <a:p>
            <a:endParaRPr lang="en-US" sz="2800" dirty="0"/>
          </a:p>
          <a:p>
            <a:r>
              <a:rPr lang="en-US" sz="2800" dirty="0" smtClean="0"/>
              <a:t>Tom Marvin &amp;</a:t>
            </a:r>
          </a:p>
          <a:p>
            <a:r>
              <a:rPr lang="en-US" sz="2800" dirty="0" smtClean="0"/>
              <a:t>Amy Shackelford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899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8711" y="2277610"/>
            <a:ext cx="4174435" cy="3295842"/>
          </a:xfrm>
          <a:prstGeom prst="rect">
            <a:avLst/>
          </a:prstGeom>
          <a:noFill/>
        </p:spPr>
        <p:txBody>
          <a:bodyPr wrap="square" lIns="63568" tIns="31784" rIns="63568" bIns="31784" rtlCol="0">
            <a:spAutoFit/>
          </a:bodyPr>
          <a:lstStyle/>
          <a:p>
            <a:pPr defTabSz="317840"/>
            <a:r>
              <a:rPr lang="en-US" sz="1900" b="1" dirty="0">
                <a:solidFill>
                  <a:srgbClr val="FFFFFF"/>
                </a:solidFill>
                <a:latin typeface="Adobe Hebrew"/>
                <a:cs typeface="Adobe Hebrew"/>
              </a:rPr>
              <a:t>The Sam Masarachia Scholars Program</a:t>
            </a:r>
          </a:p>
          <a:p>
            <a:pPr defTabSz="317840"/>
            <a:endParaRPr lang="en-US" sz="1900" b="1" dirty="0">
              <a:solidFill>
                <a:srgbClr val="FFFFFF"/>
              </a:solidFill>
              <a:latin typeface="Adobe Hebrew"/>
              <a:cs typeface="Adobe Hebrew"/>
            </a:endParaRPr>
          </a:p>
          <a:p>
            <a:pPr marL="317840" indent="-317840" defTabSz="317840">
              <a:buFont typeface="Arial"/>
              <a:buChar char="•"/>
            </a:pPr>
            <a:r>
              <a:rPr lang="en-US" sz="1700" b="1" dirty="0">
                <a:solidFill>
                  <a:srgbClr val="FFFFFF"/>
                </a:solidFill>
                <a:latin typeface="Adobe Hebrew"/>
                <a:cs typeface="Adobe Hebrew"/>
              </a:rPr>
              <a:t>Founded in 2000 to honor Sam’s achievements in labor and community </a:t>
            </a:r>
            <a:r>
              <a:rPr lang="en-US" sz="1700" b="1" dirty="0" smtClean="0">
                <a:solidFill>
                  <a:srgbClr val="FFFFFF"/>
                </a:solidFill>
                <a:latin typeface="Adobe Hebrew"/>
                <a:cs typeface="Adobe Hebrew"/>
              </a:rPr>
              <a:t>organizing</a:t>
            </a:r>
          </a:p>
          <a:p>
            <a:pPr defTabSz="317840"/>
            <a:endParaRPr lang="en-US" sz="1700" b="1" dirty="0">
              <a:solidFill>
                <a:srgbClr val="FFFFFF"/>
              </a:solidFill>
              <a:latin typeface="Adobe Hebrew"/>
              <a:cs typeface="Adobe Hebrew"/>
            </a:endParaRPr>
          </a:p>
          <a:p>
            <a:pPr marL="317840" indent="-317840" defTabSz="317840">
              <a:buFont typeface="Arial"/>
              <a:buChar char="•"/>
            </a:pPr>
            <a:r>
              <a:rPr lang="en-US" sz="1700" b="1" dirty="0">
                <a:solidFill>
                  <a:srgbClr val="FFFFFF"/>
                </a:solidFill>
                <a:latin typeface="Adobe Hebrew"/>
                <a:cs typeface="Adobe Hebrew"/>
              </a:rPr>
              <a:t>Sam organized for the Steelworkers from 1936-</a:t>
            </a:r>
            <a:r>
              <a:rPr lang="en-US" sz="1700" b="1" dirty="0" smtClean="0">
                <a:solidFill>
                  <a:srgbClr val="FFFFFF"/>
                </a:solidFill>
                <a:latin typeface="Adobe Hebrew"/>
                <a:cs typeface="Adobe Hebrew"/>
              </a:rPr>
              <a:t>1964</a:t>
            </a:r>
          </a:p>
          <a:p>
            <a:pPr marL="317840" indent="-317840" defTabSz="317840">
              <a:buFont typeface="Arial"/>
              <a:buChar char="•"/>
            </a:pPr>
            <a:endParaRPr lang="en-US" sz="1700" b="1" dirty="0">
              <a:solidFill>
                <a:srgbClr val="FFFFFF"/>
              </a:solidFill>
              <a:latin typeface="Adobe Hebrew"/>
              <a:cs typeface="Adobe Hebrew"/>
            </a:endParaRPr>
          </a:p>
          <a:p>
            <a:pPr marL="317840" indent="-317840" defTabSz="317840">
              <a:buFont typeface="Arial"/>
              <a:buChar char="•"/>
            </a:pPr>
            <a:r>
              <a:rPr lang="en-US" sz="1700" b="1" dirty="0">
                <a:solidFill>
                  <a:srgbClr val="FFFFFF"/>
                </a:solidFill>
                <a:latin typeface="Adobe Hebrew"/>
                <a:cs typeface="Adobe Hebrew"/>
              </a:rPr>
              <a:t>Became a community organizer in Fountain Square after retirement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19260" y="301557"/>
            <a:ext cx="3727174" cy="2772622"/>
          </a:xfrm>
          <a:prstGeom prst="rect">
            <a:avLst/>
          </a:prstGeom>
          <a:noFill/>
        </p:spPr>
        <p:txBody>
          <a:bodyPr wrap="square" lIns="63568" tIns="31784" rIns="63568" bIns="31784" rtlCol="0">
            <a:spAutoFit/>
          </a:bodyPr>
          <a:lstStyle/>
          <a:p>
            <a:pPr defTabSz="317840"/>
            <a:r>
              <a:rPr lang="en-US" sz="1900" b="1" dirty="0">
                <a:latin typeface="Adobe Hebrew"/>
                <a:cs typeface="Adobe Hebrew"/>
              </a:rPr>
              <a:t>Original design of the program:</a:t>
            </a:r>
          </a:p>
          <a:p>
            <a:pPr defTabSz="317840"/>
            <a:endParaRPr lang="en-US" sz="1900" b="1" dirty="0">
              <a:latin typeface="Adobe Hebrew"/>
              <a:cs typeface="Adobe Hebrew"/>
            </a:endParaRPr>
          </a:p>
          <a:p>
            <a:pPr marL="317840" indent="-317840" defTabSz="317840">
              <a:buFont typeface="Arial"/>
              <a:buChar char="•"/>
            </a:pPr>
            <a:r>
              <a:rPr lang="en-US" sz="1700" b="1" dirty="0">
                <a:latin typeface="Adobe Hebrew"/>
                <a:cs typeface="Adobe Hebrew"/>
              </a:rPr>
              <a:t>Introductory seminar </a:t>
            </a:r>
            <a:endParaRPr lang="en-US" sz="1700" b="1" dirty="0" smtClean="0">
              <a:latin typeface="Adobe Hebrew"/>
              <a:cs typeface="Adobe Hebrew"/>
            </a:endParaRPr>
          </a:p>
          <a:p>
            <a:pPr algn="ctr" defTabSz="317840"/>
            <a:r>
              <a:rPr lang="en-US" sz="1700" b="1" dirty="0" smtClean="0">
                <a:latin typeface="Adobe Hebrew"/>
                <a:cs typeface="Adobe Hebrew"/>
              </a:rPr>
              <a:t>fall </a:t>
            </a:r>
            <a:r>
              <a:rPr lang="en-US" sz="1700" b="1" dirty="0">
                <a:latin typeface="Adobe Hebrew"/>
                <a:cs typeface="Adobe Hebrew"/>
              </a:rPr>
              <a:t>of first year</a:t>
            </a:r>
          </a:p>
          <a:p>
            <a:pPr defTabSz="317840"/>
            <a:endParaRPr lang="en-US" sz="1700" b="1" dirty="0">
              <a:latin typeface="Adobe Hebrew"/>
              <a:cs typeface="Adobe Hebrew"/>
            </a:endParaRPr>
          </a:p>
          <a:p>
            <a:pPr marL="317840" indent="-317840" defTabSz="317840">
              <a:buFont typeface="Arial"/>
              <a:buChar char="•"/>
            </a:pPr>
            <a:r>
              <a:rPr lang="en-US" sz="1700" b="1" dirty="0">
                <a:latin typeface="Adobe Hebrew"/>
                <a:cs typeface="Adobe Hebrew"/>
              </a:rPr>
              <a:t>Advanced seminar each spring</a:t>
            </a:r>
          </a:p>
          <a:p>
            <a:pPr defTabSz="317840"/>
            <a:endParaRPr lang="en-US" sz="1700" b="1" dirty="0">
              <a:latin typeface="Adobe Hebrew"/>
              <a:cs typeface="Adobe Hebrew"/>
            </a:endParaRPr>
          </a:p>
          <a:p>
            <a:pPr marL="317840" indent="-317840" defTabSz="317840">
              <a:buFont typeface="Arial"/>
              <a:buChar char="•"/>
            </a:pPr>
            <a:r>
              <a:rPr lang="en-US" sz="1700" b="1" dirty="0">
                <a:latin typeface="Adobe Hebrew"/>
                <a:cs typeface="Adobe Hebrew"/>
              </a:rPr>
              <a:t>Two internships of 150 hours each</a:t>
            </a:r>
          </a:p>
        </p:txBody>
      </p:sp>
      <p:pic>
        <p:nvPicPr>
          <p:cNvPr id="5" name="Picture 4" descr="campus_courtyard.jpg (640×568)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" t="2868" r="12940" b="39303"/>
          <a:stretch/>
        </p:blipFill>
        <p:spPr>
          <a:xfrm>
            <a:off x="5204781" y="3228124"/>
            <a:ext cx="3570196" cy="32071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36" y="161164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7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78259" y="485142"/>
            <a:ext cx="4690780" cy="6123656"/>
          </a:xfrm>
        </p:spPr>
        <p:txBody>
          <a:bodyPr>
            <a:noAutofit/>
          </a:bodyPr>
          <a:lstStyle/>
          <a:p>
            <a:pPr marL="68580" indent="0" algn="ctr">
              <a:buNone/>
            </a:pPr>
            <a:r>
              <a:rPr lang="en-US" sz="2400" b="1" dirty="0">
                <a:latin typeface="Adobe Hebrew"/>
                <a:cs typeface="Adobe Hebrew"/>
              </a:rPr>
              <a:t>First-Year </a:t>
            </a:r>
            <a:r>
              <a:rPr lang="en-US" sz="2400" b="1" dirty="0" smtClean="0">
                <a:latin typeface="Adobe Hebrew"/>
                <a:cs typeface="Adobe Hebrew"/>
              </a:rPr>
              <a:t>Seminar</a:t>
            </a:r>
          </a:p>
          <a:p>
            <a:pPr marL="68580" indent="0" algn="ctr">
              <a:buNone/>
            </a:pPr>
            <a:r>
              <a:rPr lang="en-US" sz="1800" b="1" dirty="0" smtClean="0">
                <a:latin typeface="Adobe Hebrew"/>
                <a:cs typeface="Adobe Hebrew"/>
              </a:rPr>
              <a:t>2001-2005</a:t>
            </a:r>
            <a:endParaRPr lang="en-US" sz="1800" b="1" dirty="0">
              <a:latin typeface="Adobe Hebrew"/>
              <a:cs typeface="Adobe Hebrew"/>
            </a:endParaRPr>
          </a:p>
          <a:p>
            <a:pPr marL="68580" indent="0" algn="ctr">
              <a:buNone/>
            </a:pPr>
            <a:r>
              <a:rPr lang="en-US" sz="1800" b="1" dirty="0">
                <a:latin typeface="Adobe Hebrew"/>
                <a:cs typeface="Adobe Hebrew"/>
              </a:rPr>
              <a:t>Professor Jim </a:t>
            </a:r>
            <a:r>
              <a:rPr lang="en-US" sz="1800" b="1" dirty="0" err="1">
                <a:latin typeface="Adobe Hebrew"/>
                <a:cs typeface="Adobe Hebrew"/>
              </a:rPr>
              <a:t>Wallihan</a:t>
            </a:r>
            <a:endParaRPr lang="en-US" sz="1800" b="1" dirty="0">
              <a:latin typeface="Adobe Hebrew"/>
              <a:cs typeface="Adobe Hebrew"/>
            </a:endParaRPr>
          </a:p>
          <a:p>
            <a:pPr algn="ctr"/>
            <a:endParaRPr lang="en-US" sz="1800" b="1" dirty="0">
              <a:latin typeface="Adobe Hebrew"/>
              <a:cs typeface="Adobe Hebrew"/>
            </a:endParaRPr>
          </a:p>
          <a:p>
            <a:pPr indent="-342900">
              <a:buFont typeface="Arial"/>
              <a:buChar char="•"/>
            </a:pPr>
            <a:r>
              <a:rPr lang="en-US" sz="1800" b="1" dirty="0">
                <a:latin typeface="Adobe Hebrew"/>
                <a:cs typeface="Adobe Hebrew"/>
              </a:rPr>
              <a:t>Reading, writing and discussion</a:t>
            </a:r>
          </a:p>
          <a:p>
            <a:pPr indent="-342900">
              <a:buFont typeface="Arial"/>
              <a:buChar char="•"/>
            </a:pPr>
            <a:endParaRPr lang="en-US" sz="1800" b="1" dirty="0">
              <a:latin typeface="Adobe Hebrew"/>
              <a:cs typeface="Adobe Hebrew"/>
            </a:endParaRPr>
          </a:p>
          <a:p>
            <a:pPr indent="-342900">
              <a:buFont typeface="Arial"/>
              <a:buChar char="•"/>
            </a:pPr>
            <a:r>
              <a:rPr lang="en-US" sz="1800" b="1" dirty="0">
                <a:latin typeface="Adobe Hebrew"/>
                <a:cs typeface="Adobe Hebrew"/>
              </a:rPr>
              <a:t>Field trips to talk with organizers</a:t>
            </a:r>
          </a:p>
          <a:p>
            <a:pPr marL="800028" lvl="1" indent="-342900">
              <a:buFont typeface="Arial"/>
              <a:buChar char="•"/>
            </a:pPr>
            <a:r>
              <a:rPr lang="en-US" sz="1800" b="1" dirty="0">
                <a:latin typeface="Adobe Hebrew"/>
                <a:cs typeface="Adobe Hebrew"/>
              </a:rPr>
              <a:t> SEIU Justice for Janitors</a:t>
            </a:r>
          </a:p>
          <a:p>
            <a:pPr marL="800028" lvl="1" indent="-342900">
              <a:buFont typeface="Arial"/>
              <a:buChar char="•"/>
            </a:pPr>
            <a:endParaRPr lang="en-US" sz="1800" b="1" dirty="0">
              <a:latin typeface="Adobe Hebrew"/>
              <a:cs typeface="Adobe Hebrew"/>
            </a:endParaRPr>
          </a:p>
          <a:p>
            <a:pPr indent="-342900">
              <a:buFont typeface="Arial"/>
              <a:buChar char="•"/>
            </a:pPr>
            <a:r>
              <a:rPr lang="en-US" sz="1800" b="1" dirty="0">
                <a:latin typeface="Adobe Hebrew"/>
                <a:cs typeface="Adobe Hebrew"/>
              </a:rPr>
              <a:t>Industry visits:</a:t>
            </a:r>
          </a:p>
          <a:p>
            <a:pPr marL="800028" lvl="1" indent="-342900">
              <a:buFont typeface="Arial"/>
              <a:buChar char="•"/>
            </a:pPr>
            <a:r>
              <a:rPr lang="en-US" sz="1800" b="1" dirty="0">
                <a:latin typeface="Adobe Hebrew"/>
                <a:cs typeface="Adobe Hebrew"/>
              </a:rPr>
              <a:t>Chrysler foundry</a:t>
            </a:r>
          </a:p>
          <a:p>
            <a:pPr marL="800028" lvl="1" indent="-342900">
              <a:buFont typeface="Arial"/>
              <a:buChar char="•"/>
            </a:pPr>
            <a:r>
              <a:rPr lang="en-US" sz="1800" b="1" dirty="0">
                <a:latin typeface="Adobe Hebrew"/>
                <a:cs typeface="Adobe Hebrew"/>
              </a:rPr>
              <a:t>Visteon (Ford)</a:t>
            </a:r>
          </a:p>
          <a:p>
            <a:pPr marL="800028" lvl="1" indent="-342900">
              <a:buFont typeface="Arial"/>
              <a:buChar char="•"/>
            </a:pPr>
            <a:r>
              <a:rPr lang="en-US" sz="1800" b="1" dirty="0">
                <a:latin typeface="Adobe Hebrew"/>
                <a:cs typeface="Adobe Hebrew"/>
              </a:rPr>
              <a:t>International </a:t>
            </a:r>
            <a:r>
              <a:rPr lang="en-US" sz="1800" b="1" dirty="0" smtClean="0">
                <a:latin typeface="Adobe Hebrew"/>
                <a:cs typeface="Adobe Hebrew"/>
              </a:rPr>
              <a:t>Harvester</a:t>
            </a:r>
            <a:endParaRPr lang="en-US" sz="1800" b="1" dirty="0">
              <a:latin typeface="Adobe Hebrew"/>
              <a:cs typeface="Adobe Hebrew"/>
            </a:endParaRPr>
          </a:p>
          <a:p>
            <a:pPr marL="342900" lvl="1" indent="-342900">
              <a:buFont typeface="Arial"/>
              <a:buChar char="•"/>
            </a:pPr>
            <a:r>
              <a:rPr lang="en-US" sz="1800" b="1" dirty="0">
                <a:latin typeface="Adobe Hebrew"/>
                <a:cs typeface="Adobe Hebrew"/>
              </a:rPr>
              <a:t>(All now closed)</a:t>
            </a:r>
          </a:p>
          <a:p>
            <a:endParaRPr lang="en-US" sz="1800" dirty="0"/>
          </a:p>
        </p:txBody>
      </p:sp>
      <p:pic>
        <p:nvPicPr>
          <p:cNvPr id="6" name="Picture 5" descr="M&amp;C Weekend book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" t="3189" r="52489" b="45929"/>
          <a:stretch/>
        </p:blipFill>
        <p:spPr>
          <a:xfrm>
            <a:off x="-116642" y="-16764"/>
            <a:ext cx="2374915" cy="3417582"/>
          </a:xfrm>
          <a:prstGeom prst="rect">
            <a:avLst/>
          </a:prstGeom>
        </p:spPr>
      </p:pic>
      <p:pic>
        <p:nvPicPr>
          <p:cNvPr id="7" name="Picture 6" descr="P&amp;C book 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6" t="3275" r="64968" b="61497"/>
          <a:stretch/>
        </p:blipFill>
        <p:spPr>
          <a:xfrm>
            <a:off x="6873714" y="-15941"/>
            <a:ext cx="2281960" cy="3385798"/>
          </a:xfrm>
          <a:prstGeom prst="rect">
            <a:avLst/>
          </a:prstGeom>
        </p:spPr>
      </p:pic>
      <p:pic>
        <p:nvPicPr>
          <p:cNvPr id="9" name="Picture 8" descr="M&amp;W_Orgingbook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" t="2709" r="52693" b="46214"/>
          <a:stretch/>
        </p:blipFill>
        <p:spPr>
          <a:xfrm>
            <a:off x="-44298" y="3353224"/>
            <a:ext cx="2302571" cy="3502845"/>
          </a:xfrm>
          <a:prstGeom prst="rect">
            <a:avLst/>
          </a:prstGeom>
        </p:spPr>
      </p:pic>
      <p:pic>
        <p:nvPicPr>
          <p:cNvPr id="10" name="Picture 9" descr="rules4rads.pd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" t="3938" r="65857" b="61469"/>
          <a:stretch/>
        </p:blipFill>
        <p:spPr>
          <a:xfrm>
            <a:off x="6867350" y="3371281"/>
            <a:ext cx="2303090" cy="345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676656" y="1746756"/>
            <a:ext cx="3381375" cy="3717492"/>
          </a:xfrm>
        </p:spPr>
        <p:txBody>
          <a:bodyPr>
            <a:normAutofit/>
          </a:bodyPr>
          <a:lstStyle/>
          <a:p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latin typeface="Adobe Hebrew"/>
                <a:cs typeface="Adobe Hebrew"/>
              </a:rPr>
              <a:t>2005-2006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latin typeface="Adobe Hebrew"/>
                <a:cs typeface="Adobe Hebrew"/>
              </a:rPr>
              <a:t>Some </a:t>
            </a:r>
            <a:r>
              <a:rPr lang="en-US" sz="2000" b="1" dirty="0">
                <a:latin typeface="Adobe Hebrew"/>
                <a:cs typeface="Adobe Hebrew"/>
              </a:rPr>
              <a:t>new books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latin typeface="Adobe Hebrew"/>
                <a:cs typeface="Adobe Hebrew"/>
              </a:rPr>
              <a:t>New emphasis on worker culture especially music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latin typeface="Adobe Hebrew"/>
                <a:cs typeface="Adobe Hebrew"/>
              </a:rPr>
              <a:t>Detailed study of the IWW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latin typeface="Adobe Hebrew"/>
                <a:cs typeface="Adobe Hebrew"/>
              </a:rPr>
              <a:t>Still a traditional seminar with weak ties to the community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5251247" y="1804931"/>
            <a:ext cx="2988320" cy="3619116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</p:sp>
      <p:pic>
        <p:nvPicPr>
          <p:cNvPr id="15" name="Picture 14" descr="MWManua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" t="2438" r="47353" b="48517"/>
          <a:stretch/>
        </p:blipFill>
        <p:spPr>
          <a:xfrm>
            <a:off x="5229326" y="1746756"/>
            <a:ext cx="3010241" cy="361911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237597" y="403248"/>
            <a:ext cx="67804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Adobe Hebrew"/>
                <a:cs typeface="Adobe Hebrew"/>
              </a:rPr>
              <a:t>American</a:t>
            </a:r>
            <a:r>
              <a:rPr lang="en-US" sz="2800" b="1" dirty="0">
                <a:latin typeface="Adobe Hebrew"/>
                <a:cs typeface="Adobe Hebrew"/>
              </a:rPr>
              <a:t> Studies A </a:t>
            </a:r>
            <a:r>
              <a:rPr lang="en-US" sz="2800" b="1" dirty="0" smtClean="0">
                <a:latin typeface="Adobe Hebrew"/>
                <a:cs typeface="Adobe Hebrew"/>
              </a:rPr>
              <a:t>303:</a:t>
            </a:r>
            <a:endParaRPr lang="en-US" sz="2800" b="1" dirty="0">
              <a:latin typeface="Adobe Hebrew"/>
              <a:cs typeface="Adobe Hebrew"/>
            </a:endParaRPr>
          </a:p>
          <a:p>
            <a:pPr algn="ctr"/>
            <a:r>
              <a:rPr lang="en-US" sz="3200" b="1" dirty="0">
                <a:latin typeface="Adobe Hebrew"/>
                <a:cs typeface="Adobe Hebrew"/>
              </a:rPr>
              <a:t>Organizing</a:t>
            </a:r>
            <a:r>
              <a:rPr lang="en-US" sz="2800" b="1" dirty="0">
                <a:latin typeface="Adobe Hebrew"/>
                <a:cs typeface="Adobe Hebrew"/>
              </a:rPr>
              <a:t> for Social Action</a:t>
            </a:r>
          </a:p>
        </p:txBody>
      </p:sp>
    </p:spTree>
    <p:extLst>
      <p:ext uri="{BB962C8B-B14F-4D97-AF65-F5344CB8AC3E}">
        <p14:creationId xmlns:p14="http://schemas.microsoft.com/office/powerpoint/2010/main" val="119960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 txBox="1">
            <a:spLocks noGrp="1"/>
          </p:cNvSpPr>
          <p:nvPr>
            <p:ph type="body" sz="quarter" idx="14"/>
          </p:nvPr>
        </p:nvSpPr>
        <p:spPr>
          <a:xfrm>
            <a:off x="2938485" y="770829"/>
            <a:ext cx="3263342" cy="4929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Service learning w/ local unions &amp; community groups</a:t>
            </a:r>
          </a:p>
          <a:p>
            <a:endParaRPr lang="en-US" b="1" dirty="0" smtClean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Students dedicate 3-4 hours per week</a:t>
            </a:r>
          </a:p>
          <a:p>
            <a:pPr marL="285750" indent="-285750">
              <a:buFont typeface="Arial"/>
              <a:buChar char="•"/>
            </a:pPr>
            <a:endParaRPr lang="en-US" b="1" dirty="0" smtClean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Participate in all aspects of the work</a:t>
            </a:r>
          </a:p>
          <a:p>
            <a:pPr marL="285750" indent="-285750">
              <a:buFont typeface="Arial"/>
              <a:buChar char="•"/>
            </a:pPr>
            <a:endParaRPr lang="en-US" b="1" dirty="0" smtClean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Often take on a special project</a:t>
            </a:r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Keep a journal </a:t>
            </a:r>
          </a:p>
          <a:p>
            <a:pPr marL="285750" indent="-285750">
              <a:buFont typeface="Arial"/>
              <a:buChar char="•"/>
            </a:pPr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Write a reflective report connecting experiences with class readings &amp; discussions</a:t>
            </a:r>
            <a:endParaRPr lang="en-US" b="1" dirty="0">
              <a:latin typeface="Adobe Hebrew"/>
              <a:cs typeface="Adobe Hebrew"/>
            </a:endParaRPr>
          </a:p>
        </p:txBody>
      </p:sp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676655" y="124498"/>
            <a:ext cx="7902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dobe Hebrew"/>
                <a:cs typeface="Adobe Hebrew"/>
              </a:rPr>
              <a:t>Bridging the University-Labor Gap</a:t>
            </a:r>
            <a:endParaRPr lang="en-US" sz="3600" b="1" dirty="0">
              <a:solidFill>
                <a:schemeClr val="tx1"/>
              </a:solidFill>
              <a:latin typeface="Adobe Hebrew"/>
              <a:cs typeface="Adobe Hebrew"/>
            </a:endParaRPr>
          </a:p>
        </p:txBody>
      </p:sp>
      <p:pic>
        <p:nvPicPr>
          <p:cNvPr id="7" name="Picture 6" descr="Screen Shot 2016-03-15 at 10.35.1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62" y="1588236"/>
            <a:ext cx="2470563" cy="41220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6566" y="1567214"/>
            <a:ext cx="2179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dobe Hebrew"/>
                <a:cs typeface="Adobe Hebrew"/>
              </a:rPr>
              <a:t>“The Concrete Tower” –the urban university</a:t>
            </a:r>
            <a:endParaRPr lang="en-US" sz="1600" b="1" dirty="0">
              <a:latin typeface="Adobe Hebrew"/>
              <a:cs typeface="Adobe Hebrew"/>
            </a:endParaRPr>
          </a:p>
        </p:txBody>
      </p:sp>
      <p:pic>
        <p:nvPicPr>
          <p:cNvPr id="9" name="Picture 8" descr="Screen Shot 2016-03-15 at 10.38.5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891" y="1532332"/>
            <a:ext cx="2762975" cy="40989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60891" y="1496346"/>
            <a:ext cx="27629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dobe Hebrew"/>
                <a:cs typeface="Adobe Hebrew"/>
              </a:rPr>
              <a:t>The Struggles of Workers 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dobe Hebrew"/>
                <a:cs typeface="Adobe Hebrew"/>
              </a:rPr>
              <a:t>in a Red State</a:t>
            </a:r>
            <a:endParaRPr lang="en-US" sz="1600" b="1" dirty="0">
              <a:solidFill>
                <a:schemeClr val="bg1"/>
              </a:solidFill>
              <a:latin typeface="Adobe Hebrew"/>
              <a:cs typeface="Adobe Hebrew"/>
            </a:endParaRPr>
          </a:p>
        </p:txBody>
      </p:sp>
    </p:spTree>
    <p:extLst>
      <p:ext uri="{BB962C8B-B14F-4D97-AF65-F5344CB8AC3E}">
        <p14:creationId xmlns:p14="http://schemas.microsoft.com/office/powerpoint/2010/main" val="49994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 txBox="1">
            <a:spLocks noGrp="1"/>
          </p:cNvSpPr>
          <p:nvPr>
            <p:ph type="body" sz="quarter" idx="14"/>
          </p:nvPr>
        </p:nvSpPr>
        <p:spPr>
          <a:xfrm>
            <a:off x="3068788" y="1379189"/>
            <a:ext cx="2896777" cy="4403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dobe Hebrew"/>
                <a:cs typeface="Adobe Hebrew"/>
              </a:rPr>
              <a:t>Basic Skills:</a:t>
            </a:r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One-on-ones</a:t>
            </a:r>
          </a:p>
          <a:p>
            <a:pPr marL="285750" indent="-285750">
              <a:buFont typeface="Arial"/>
              <a:buChar char="•"/>
            </a:pPr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Tabling</a:t>
            </a:r>
          </a:p>
          <a:p>
            <a:pPr marL="285750" indent="-285750">
              <a:buFont typeface="Arial"/>
              <a:buChar char="•"/>
            </a:pPr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Planning &amp; facilitating meetings</a:t>
            </a:r>
          </a:p>
          <a:p>
            <a:pPr marL="285750" indent="-285750">
              <a:buFont typeface="Arial"/>
              <a:buChar char="•"/>
            </a:pPr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Recruiting new members</a:t>
            </a:r>
          </a:p>
          <a:p>
            <a:pPr marL="285750" indent="-285750">
              <a:buFont typeface="Arial"/>
              <a:buChar char="•"/>
            </a:pPr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Developing leaders</a:t>
            </a:r>
          </a:p>
          <a:p>
            <a:pPr marL="285750" indent="-285750">
              <a:buFont typeface="Arial"/>
              <a:buChar char="•"/>
            </a:pPr>
            <a:endParaRPr lang="en-US" b="1" dirty="0">
              <a:latin typeface="Adobe Hebrew"/>
              <a:cs typeface="Adobe Hebrew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dobe Hebrew"/>
                <a:cs typeface="Adobe Hebrew"/>
              </a:rPr>
              <a:t>Campaign strategy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76655" y="354439"/>
            <a:ext cx="7577677" cy="119791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  <a:latin typeface="Adobe Hebrew"/>
                <a:cs typeface="Adobe Hebrew"/>
              </a:rPr>
              <a:t>Bridging the Student-Organizer </a:t>
            </a:r>
            <a:r>
              <a:rPr lang="en-US" sz="4000" b="1" dirty="0" smtClean="0">
                <a:solidFill>
                  <a:srgbClr val="FFFFFF"/>
                </a:solidFill>
                <a:latin typeface="Adobe Hebrew"/>
                <a:cs typeface="Adobe Hebrew"/>
              </a:rPr>
              <a:t>Gap</a:t>
            </a:r>
            <a:r>
              <a:rPr lang="en-US" sz="3600" b="1" dirty="0">
                <a:solidFill>
                  <a:srgbClr val="FFFFFF"/>
                </a:solidFill>
                <a:latin typeface="Adobe Hebrew"/>
                <a:cs typeface="Adobe Hebrew"/>
              </a:rPr>
              <a:t/>
            </a:r>
            <a:br>
              <a:rPr lang="en-US" sz="3600" b="1" dirty="0">
                <a:solidFill>
                  <a:srgbClr val="FFFFFF"/>
                </a:solidFill>
                <a:latin typeface="Adobe Hebrew"/>
                <a:cs typeface="Adobe Hebrew"/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7" name="Picture 6" descr="Screen Shot 2016-03-15 at 11.08.0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49" y="1269925"/>
            <a:ext cx="2809004" cy="40669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122" y="1385979"/>
            <a:ext cx="2809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dobe Hebrew"/>
                <a:cs typeface="Adobe Hebrew"/>
              </a:rPr>
              <a:t>Lectures encourage passivity.</a:t>
            </a:r>
            <a:endParaRPr lang="en-US" sz="1600" b="1" dirty="0">
              <a:latin typeface="Adobe Hebrew"/>
              <a:cs typeface="Adobe Hebrew"/>
            </a:endParaRPr>
          </a:p>
        </p:txBody>
      </p:sp>
      <p:pic>
        <p:nvPicPr>
          <p:cNvPr id="9" name="Picture 8" descr="LupeSpeech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249" y="1269925"/>
            <a:ext cx="2733152" cy="41084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13225" y="5336759"/>
            <a:ext cx="3053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dobe Hebrew"/>
                <a:cs typeface="Adobe Hebrew"/>
              </a:rPr>
              <a:t>Activist education provides skills for a lifetime of</a:t>
            </a:r>
          </a:p>
          <a:p>
            <a:pPr algn="ctr"/>
            <a:r>
              <a:rPr lang="en-US" sz="1600" b="1" dirty="0" smtClean="0">
                <a:latin typeface="Adobe Hebrew"/>
                <a:cs typeface="Adobe Hebrew"/>
              </a:rPr>
              <a:t> social change work.</a:t>
            </a:r>
            <a:endParaRPr lang="en-US" sz="1600" b="1" dirty="0">
              <a:latin typeface="Adobe Hebrew"/>
              <a:cs typeface="Adobe Hebrew"/>
            </a:endParaRPr>
          </a:p>
        </p:txBody>
      </p:sp>
    </p:spTree>
    <p:extLst>
      <p:ext uri="{BB962C8B-B14F-4D97-AF65-F5344CB8AC3E}">
        <p14:creationId xmlns:p14="http://schemas.microsoft.com/office/powerpoint/2010/main" val="235257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9919" y="375154"/>
            <a:ext cx="8084506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dobe Hebrew"/>
                <a:cs typeface="Adobe Hebrew"/>
              </a:rPr>
              <a:t>Parking Privatization at IUPUI</a:t>
            </a:r>
          </a:p>
          <a:p>
            <a:pPr algn="ctr"/>
            <a:r>
              <a:rPr lang="en-US" sz="2400" b="1" i="1" dirty="0" smtClean="0">
                <a:latin typeface="Adobe Hebrew"/>
                <a:cs typeface="Adobe Hebrew"/>
              </a:rPr>
              <a:t>The ideal issue for our first class project 2012-2013</a:t>
            </a:r>
          </a:p>
          <a:p>
            <a:pPr algn="ctr"/>
            <a:endParaRPr lang="en-US" sz="2400" b="1" dirty="0">
              <a:latin typeface="Adobe Hebrew"/>
              <a:cs typeface="Adobe Hebrew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Adobe Hebrew"/>
                <a:cs typeface="Adobe Hebrew"/>
              </a:rPr>
              <a:t>Majority commuter campus already plagued by high prices and lack of spaces at peak hours.</a:t>
            </a:r>
          </a:p>
          <a:p>
            <a:pPr marL="342900" indent="-342900">
              <a:buFont typeface="Arial"/>
              <a:buChar char="•"/>
            </a:pPr>
            <a:endParaRPr lang="en-US" sz="2400" b="1" dirty="0" smtClean="0">
              <a:latin typeface="Adobe Hebrew"/>
              <a:cs typeface="Adobe Hebrew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Adobe Hebrew"/>
                <a:cs typeface="Adobe Hebrew"/>
              </a:rPr>
              <a:t>Privatization plan trades seventy-five years of parking revenue for a one-time payment.</a:t>
            </a:r>
          </a:p>
          <a:p>
            <a:pPr marL="342900" indent="-342900">
              <a:buFont typeface="Arial"/>
              <a:buChar char="•"/>
            </a:pPr>
            <a:endParaRPr lang="en-US" sz="2400" b="1" dirty="0">
              <a:latin typeface="Adobe Hebrew"/>
              <a:cs typeface="Adobe Hebrew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Adobe Hebrew"/>
                <a:cs typeface="Adobe Hebrew"/>
              </a:rPr>
              <a:t>Recent unsuccessful bid to stop parking privatization at Ohio State University.</a:t>
            </a:r>
          </a:p>
          <a:p>
            <a:endParaRPr lang="en-US" sz="2400" b="1" dirty="0" smtClean="0">
              <a:latin typeface="Adobe Hebrew"/>
              <a:cs typeface="Adobe Hebrew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latin typeface="Adobe Hebrew"/>
                <a:cs typeface="Adobe Hebrew"/>
              </a:rPr>
              <a:t>Campus location convenient &amp; familiar for novices.</a:t>
            </a:r>
            <a:endParaRPr lang="en-US" sz="2400" b="1" dirty="0">
              <a:latin typeface="Adobe Hebrew"/>
              <a:cs typeface="Adobe Hebrew"/>
            </a:endParaRPr>
          </a:p>
        </p:txBody>
      </p:sp>
    </p:spTree>
    <p:extLst>
      <p:ext uri="{BB962C8B-B14F-4D97-AF65-F5344CB8AC3E}">
        <p14:creationId xmlns:p14="http://schemas.microsoft.com/office/powerpoint/2010/main" val="279848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rategy Chart.pdf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FF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030" y="-156309"/>
            <a:ext cx="9803366" cy="777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4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>
          <a:xfrm>
            <a:off x="296985" y="247290"/>
            <a:ext cx="8604128" cy="2990611"/>
          </a:xfrm>
        </p:spPr>
      </p:sp>
      <p:pic>
        <p:nvPicPr>
          <p:cNvPr id="5" name="Picture 4" descr="Screen Shot 2016-03-15 at 2.11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49" y="291594"/>
            <a:ext cx="4906013" cy="2894052"/>
          </a:xfrm>
          <a:prstGeom prst="rect">
            <a:avLst/>
          </a:prstGeom>
        </p:spPr>
      </p:pic>
      <p:pic>
        <p:nvPicPr>
          <p:cNvPr id="6" name="Picture 5" descr="Screen Shot 2016-03-15 at 2.40.5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77" y="3530901"/>
            <a:ext cx="2265623" cy="2982799"/>
          </a:xfrm>
          <a:prstGeom prst="rect">
            <a:avLst/>
          </a:prstGeom>
        </p:spPr>
      </p:pic>
      <p:pic>
        <p:nvPicPr>
          <p:cNvPr id="7" name="Picture 6" descr="Screen Shot 2016-03-15 at 2.59.0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018" y="3237901"/>
            <a:ext cx="5061824" cy="3620099"/>
          </a:xfrm>
          <a:prstGeom prst="rect">
            <a:avLst/>
          </a:prstGeom>
        </p:spPr>
      </p:pic>
      <p:sp>
        <p:nvSpPr>
          <p:cNvPr id="8" name="Text Placeholder 7"/>
          <p:cNvSpPr txBox="1">
            <a:spLocks noGrp="1"/>
          </p:cNvSpPr>
          <p:nvPr>
            <p:ph type="body" sz="quarter" idx="14"/>
          </p:nvPr>
        </p:nvSpPr>
        <p:spPr>
          <a:xfrm>
            <a:off x="5519738" y="402365"/>
            <a:ext cx="3381375" cy="2577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dobe Hebrew"/>
                <a:cs typeface="Adobe Hebrew"/>
              </a:rPr>
              <a:t>Early </a:t>
            </a:r>
            <a:r>
              <a:rPr lang="en-US" b="1" dirty="0" smtClean="0">
                <a:latin typeface="Adobe Hebrew"/>
                <a:cs typeface="Adobe Hebrew"/>
              </a:rPr>
              <a:t>on </a:t>
            </a:r>
            <a:r>
              <a:rPr lang="en-US" b="1" dirty="0">
                <a:latin typeface="Adobe Hebrew"/>
                <a:cs typeface="Adobe Hebrew"/>
              </a:rPr>
              <a:t>the </a:t>
            </a:r>
            <a:r>
              <a:rPr lang="en-US" b="1" dirty="0" smtClean="0">
                <a:latin typeface="Adobe Hebrew"/>
                <a:cs typeface="Adobe Hebrew"/>
              </a:rPr>
              <a:t>campaign </a:t>
            </a:r>
            <a:r>
              <a:rPr lang="en-US" b="1" dirty="0">
                <a:latin typeface="Adobe Hebrew"/>
                <a:cs typeface="Adobe Hebrew"/>
              </a:rPr>
              <a:t>took advantage of existing opportunities to reach students. </a:t>
            </a:r>
          </a:p>
          <a:p>
            <a:endParaRPr lang="en-US" dirty="0" smtClean="0"/>
          </a:p>
          <a:p>
            <a:r>
              <a:rPr lang="en-US" b="1" dirty="0">
                <a:latin typeface="Adobe Hebrew"/>
                <a:cs typeface="Adobe Hebrew"/>
              </a:rPr>
              <a:t> “Democracy Plaza” </a:t>
            </a:r>
            <a:r>
              <a:rPr lang="en-US" b="1" dirty="0" smtClean="0">
                <a:latin typeface="Adobe Hebrew"/>
                <a:cs typeface="Adobe Hebrew"/>
              </a:rPr>
              <a:t>is a </a:t>
            </a:r>
            <a:r>
              <a:rPr lang="en-US" b="1" dirty="0">
                <a:latin typeface="Adobe Hebrew"/>
                <a:cs typeface="Adobe Hebrew"/>
              </a:rPr>
              <a:t>series of conversations on topical issues sponsored by student government.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93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676656" y="200561"/>
            <a:ext cx="7781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Adobe Hebrew"/>
                <a:cs typeface="Adobe Hebrew"/>
              </a:rPr>
              <a:t>The Learning Continues after the Class is Over</a:t>
            </a:r>
            <a:endParaRPr lang="en-US" sz="4000" b="1" dirty="0">
              <a:solidFill>
                <a:srgbClr val="FFFFFF"/>
              </a:solidFill>
              <a:latin typeface="Adobe Hebrew"/>
              <a:cs typeface="Adobe Hebrew"/>
            </a:endParaRPr>
          </a:p>
        </p:txBody>
      </p:sp>
      <p:sp>
        <p:nvSpPr>
          <p:cNvPr id="6" name="Text Placeholder 5"/>
          <p:cNvSpPr txBox="1">
            <a:spLocks noGrp="1"/>
          </p:cNvSpPr>
          <p:nvPr>
            <p:ph type="body" sz="quarter" idx="14"/>
          </p:nvPr>
        </p:nvSpPr>
        <p:spPr>
          <a:xfrm>
            <a:off x="676656" y="1878438"/>
            <a:ext cx="3723686" cy="1749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dobe Hebrew"/>
                <a:cs typeface="Adobe Hebrew"/>
              </a:rPr>
              <a:t>Students kept organizing over winter break and into the spring semester.</a:t>
            </a:r>
          </a:p>
          <a:p>
            <a:endParaRPr lang="en-US" b="1" dirty="0">
              <a:latin typeface="Adobe Hebrew"/>
              <a:cs typeface="Adobe Hebrew"/>
            </a:endParaRPr>
          </a:p>
          <a:p>
            <a:r>
              <a:rPr lang="en-US" b="1" dirty="0" smtClean="0">
                <a:latin typeface="Adobe Hebrew"/>
                <a:cs typeface="Adobe Hebrew"/>
              </a:rPr>
              <a:t>The SDS blog featured an analysis by an economics professor and provided a source of quotes for the media.</a:t>
            </a:r>
            <a:endParaRPr lang="en-US" b="1" dirty="0">
              <a:latin typeface="Adobe Hebrew"/>
              <a:cs typeface="Adobe Hebrew"/>
            </a:endParaRPr>
          </a:p>
        </p:txBody>
      </p:sp>
      <p:pic>
        <p:nvPicPr>
          <p:cNvPr id="7" name="Picture Placeholder 6" descr="Screen Shot 2016-03-15 at 3.14.55 PM.pn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" r="2394"/>
          <a:stretch>
            <a:fillRect/>
          </a:stretch>
        </p:blipFill>
        <p:spPr>
          <a:xfrm>
            <a:off x="4837793" y="1687188"/>
            <a:ext cx="3886200" cy="4191000"/>
          </a:xfrm>
          <a:prstGeom prst="rect">
            <a:avLst/>
          </a:prstGeom>
        </p:spPr>
      </p:pic>
      <p:pic>
        <p:nvPicPr>
          <p:cNvPr id="8" name="Picture 7" descr="Screen Shot 2016-03-15 at 3.04.3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42" y="4139204"/>
            <a:ext cx="3912434" cy="246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6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3-14 at 5.10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5" y="725177"/>
            <a:ext cx="7072923" cy="3914781"/>
          </a:xfrm>
          <a:prstGeom prst="rect">
            <a:avLst/>
          </a:prstGeom>
        </p:spPr>
      </p:pic>
      <p:sp>
        <p:nvSpPr>
          <p:cNvPr id="6" name="Text Placeholder 5"/>
          <p:cNvSpPr txBox="1">
            <a:spLocks noGrp="1"/>
          </p:cNvSpPr>
          <p:nvPr>
            <p:ph type="body" sz="quarter" idx="14"/>
          </p:nvPr>
        </p:nvSpPr>
        <p:spPr>
          <a:xfrm>
            <a:off x="957214" y="4938639"/>
            <a:ext cx="7356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dobe Hebrew"/>
                <a:cs typeface="Adobe Hebrew"/>
              </a:rPr>
              <a:t>They even made a YouTube video</a:t>
            </a:r>
            <a:r>
              <a:rPr lang="en-US" sz="2000" dirty="0" smtClean="0"/>
              <a:t> </a:t>
            </a:r>
            <a:r>
              <a:rPr lang="en-US" sz="2000" b="1" dirty="0" smtClean="0">
                <a:latin typeface="Adobe Hebrew"/>
                <a:cs typeface="Adobe Hebrew"/>
              </a:rPr>
              <a:t>comparing parking privatization to a </a:t>
            </a:r>
            <a:r>
              <a:rPr lang="en-US" sz="2000" b="1" dirty="0">
                <a:latin typeface="Adobe Hebrew"/>
                <a:cs typeface="Adobe Hebrew"/>
              </a:rPr>
              <a:t>z</a:t>
            </a:r>
            <a:r>
              <a:rPr lang="en-US" sz="2000" b="1" dirty="0" smtClean="0">
                <a:latin typeface="Adobe Hebrew"/>
                <a:cs typeface="Adobe Hebrew"/>
              </a:rPr>
              <a:t>ombie apocalypse. </a:t>
            </a:r>
          </a:p>
        </p:txBody>
      </p:sp>
    </p:spTree>
    <p:extLst>
      <p:ext uri="{BB962C8B-B14F-4D97-AF65-F5344CB8AC3E}">
        <p14:creationId xmlns:p14="http://schemas.microsoft.com/office/powerpoint/2010/main" val="254025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3-14 at 5.17.0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04" y="220411"/>
            <a:ext cx="4239290" cy="2425546"/>
          </a:xfrm>
          <a:prstGeom prst="rect">
            <a:avLst/>
          </a:prstGeom>
        </p:spPr>
      </p:pic>
      <p:pic>
        <p:nvPicPr>
          <p:cNvPr id="6" name="Picture 5" descr="Screen Shot 2016-03-14 at 5.47.4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649" y="181555"/>
            <a:ext cx="4164055" cy="2807324"/>
          </a:xfrm>
          <a:prstGeom prst="rect">
            <a:avLst/>
          </a:prstGeom>
        </p:spPr>
      </p:pic>
      <p:pic>
        <p:nvPicPr>
          <p:cNvPr id="7" name="Picture 6" descr="Screen Shot 2016-03-14 at 5.45.29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05" y="3112348"/>
            <a:ext cx="5782716" cy="31720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18404" y="3375358"/>
            <a:ext cx="2556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dobe Hebrew"/>
                <a:cs typeface="Adobe Hebrew"/>
              </a:rPr>
              <a:t>In addition to dodging zombies, our hapless hero learns why privatization is just like a loan and discovers that parking will be much more expensive next year.</a:t>
            </a:r>
            <a:endParaRPr lang="en-US" b="1" dirty="0">
              <a:latin typeface="Adobe Hebrew"/>
              <a:cs typeface="Adobe Hebrew"/>
            </a:endParaRPr>
          </a:p>
        </p:txBody>
      </p:sp>
    </p:spTree>
    <p:extLst>
      <p:ext uri="{BB962C8B-B14F-4D97-AF65-F5344CB8AC3E}">
        <p14:creationId xmlns:p14="http://schemas.microsoft.com/office/powerpoint/2010/main" val="392605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3-15 at 2.52.3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22" y="257200"/>
            <a:ext cx="6684665" cy="52793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4622" y="5899528"/>
            <a:ext cx="681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dobe Hebrew"/>
                <a:cs typeface="Adobe Hebrew"/>
              </a:rPr>
              <a:t>Promoting</a:t>
            </a:r>
            <a:r>
              <a:rPr lang="en-US" sz="2000" b="1" dirty="0" smtClean="0">
                <a:solidFill>
                  <a:schemeClr val="bg1"/>
                </a:solidFill>
                <a:latin typeface="Adobe Hebrew"/>
                <a:cs typeface="Adobe Hebrew"/>
              </a:rPr>
              <a:t> the video and the petition on social media.</a:t>
            </a:r>
            <a:endParaRPr lang="en-US" sz="2000" b="1" dirty="0">
              <a:solidFill>
                <a:schemeClr val="bg1"/>
              </a:solidFill>
              <a:latin typeface="Adobe Hebrew"/>
              <a:cs typeface="Adobe Hebrew"/>
            </a:endParaRPr>
          </a:p>
        </p:txBody>
      </p:sp>
    </p:spTree>
    <p:extLst>
      <p:ext uri="{BB962C8B-B14F-4D97-AF65-F5344CB8AC3E}">
        <p14:creationId xmlns:p14="http://schemas.microsoft.com/office/powerpoint/2010/main" val="206885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3-15 at 2.45.26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" t="7523" r="3480"/>
          <a:stretch/>
        </p:blipFill>
        <p:spPr>
          <a:xfrm>
            <a:off x="575884" y="605497"/>
            <a:ext cx="3012316" cy="1303651"/>
          </a:xfrm>
          <a:prstGeom prst="rect">
            <a:avLst/>
          </a:prstGeom>
        </p:spPr>
      </p:pic>
      <p:pic>
        <p:nvPicPr>
          <p:cNvPr id="6" name="Picture 5" descr="Screen Shot 2016-03-15 at 2.47.3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87" y="676273"/>
            <a:ext cx="4688156" cy="995527"/>
          </a:xfrm>
          <a:prstGeom prst="rect">
            <a:avLst/>
          </a:prstGeom>
        </p:spPr>
      </p:pic>
      <p:pic>
        <p:nvPicPr>
          <p:cNvPr id="7" name="Picture 6" descr="Screen Shot 2016-03-15 at 3.32.1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31" y="1909149"/>
            <a:ext cx="8204200" cy="762000"/>
          </a:xfrm>
          <a:prstGeom prst="rect">
            <a:avLst/>
          </a:prstGeom>
        </p:spPr>
      </p:pic>
      <p:pic>
        <p:nvPicPr>
          <p:cNvPr id="8" name="Picture 7" descr="Screen Shot 2016-03-15 at 12.40.36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" y="2905123"/>
            <a:ext cx="4349899" cy="3155367"/>
          </a:xfrm>
          <a:prstGeom prst="rect">
            <a:avLst/>
          </a:prstGeom>
        </p:spPr>
      </p:pic>
      <p:pic>
        <p:nvPicPr>
          <p:cNvPr id="9" name="Picture 8" descr="Screen Shot 2016-03-15 at 2.44.53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404" y="2905123"/>
            <a:ext cx="4701596" cy="312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5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 txBox="1">
            <a:spLocks noGrp="1"/>
          </p:cNvSpPr>
          <p:nvPr>
            <p:ph type="body" sz="quarter" idx="14"/>
          </p:nvPr>
        </p:nvSpPr>
        <p:spPr>
          <a:xfrm>
            <a:off x="1296838" y="282003"/>
            <a:ext cx="3381375" cy="2210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Adobe Hebrew"/>
                <a:cs typeface="Adobe Hebrew"/>
              </a:rPr>
              <a:t>April 13, 2013: Delivering 2000+ Petitions to President </a:t>
            </a:r>
            <a:r>
              <a:rPr lang="en-US" sz="1800" b="1" dirty="0" err="1" smtClean="0">
                <a:latin typeface="Adobe Hebrew"/>
                <a:cs typeface="Adobe Hebrew"/>
              </a:rPr>
              <a:t>McRobbie</a:t>
            </a:r>
            <a:r>
              <a:rPr lang="en-US" sz="1800" b="1" dirty="0" smtClean="0">
                <a:latin typeface="Adobe Hebrew"/>
                <a:cs typeface="Adobe Hebrew"/>
              </a:rPr>
              <a:t> in Bloomington</a:t>
            </a:r>
          </a:p>
          <a:p>
            <a:endParaRPr lang="en-US" sz="1800" b="1" dirty="0" smtClean="0">
              <a:latin typeface="Adobe Hebrew"/>
              <a:cs typeface="Adobe Hebrew"/>
            </a:endParaRPr>
          </a:p>
          <a:p>
            <a:r>
              <a:rPr lang="en-US" sz="1800" b="1" dirty="0" smtClean="0">
                <a:latin typeface="Adobe Hebrew"/>
                <a:cs typeface="Adobe Hebrew"/>
              </a:rPr>
              <a:t>October 13, 2013: IU announces decision not to privatize parking</a:t>
            </a:r>
          </a:p>
        </p:txBody>
      </p:sp>
      <p:pic>
        <p:nvPicPr>
          <p:cNvPr id="7" name="Picture 6" descr="Screen Shot 2016-03-15 at 12.30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5" y="2609770"/>
            <a:ext cx="8455617" cy="4234552"/>
          </a:xfrm>
          <a:prstGeom prst="rect">
            <a:avLst/>
          </a:prstGeom>
        </p:spPr>
      </p:pic>
      <p:pic>
        <p:nvPicPr>
          <p:cNvPr id="6" name="Picture 5" descr="Screen Shot 2016-03-15 at 3.35.4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842" y="282003"/>
            <a:ext cx="3463400" cy="312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 txBox="1">
            <a:spLocks noGrp="1"/>
          </p:cNvSpPr>
          <p:nvPr>
            <p:ph type="body" sz="quarter" idx="14"/>
          </p:nvPr>
        </p:nvSpPr>
        <p:spPr>
          <a:xfrm>
            <a:off x="236258" y="327773"/>
            <a:ext cx="3546492" cy="2028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Adobe Hebrew"/>
                <a:cs typeface="Adobe Hebrew"/>
              </a:rPr>
              <a:t>Class Project 2015</a:t>
            </a:r>
            <a:endParaRPr lang="en-US" sz="2400" b="1" u="sng" dirty="0">
              <a:latin typeface="Adobe Hebrew"/>
              <a:cs typeface="Adobe Hebrew"/>
            </a:endParaRPr>
          </a:p>
          <a:p>
            <a:r>
              <a:rPr lang="en-US" sz="2400" b="1" dirty="0" smtClean="0">
                <a:latin typeface="Adobe Hebrew"/>
                <a:cs typeface="Adobe Hebrew"/>
              </a:rPr>
              <a:t>Organizing student support for campus food-service workers’ contract campaign.</a:t>
            </a:r>
            <a:endParaRPr lang="en-US" sz="2400" b="1" dirty="0">
              <a:latin typeface="Adobe Hebrew"/>
              <a:cs typeface="Adobe Hebrew"/>
            </a:endParaRPr>
          </a:p>
        </p:txBody>
      </p:sp>
      <p:pic>
        <p:nvPicPr>
          <p:cNvPr id="6" name="Picture 5" descr="Screen Shot 2016-03-16 at 12.36.22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2"/>
          <a:stretch/>
        </p:blipFill>
        <p:spPr>
          <a:xfrm>
            <a:off x="103364" y="2356534"/>
            <a:ext cx="2628392" cy="4297543"/>
          </a:xfrm>
          <a:prstGeom prst="rect">
            <a:avLst/>
          </a:prstGeom>
        </p:spPr>
      </p:pic>
      <p:pic>
        <p:nvPicPr>
          <p:cNvPr id="7" name="Picture 6" descr="Screen Shot 2016-03-16 at 12.35.3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297" y="150404"/>
            <a:ext cx="5575216" cy="3184736"/>
          </a:xfrm>
          <a:prstGeom prst="rect">
            <a:avLst/>
          </a:prstGeom>
        </p:spPr>
      </p:pic>
      <p:pic>
        <p:nvPicPr>
          <p:cNvPr id="8" name="Picture 7" descr="Screen Shot 2016-03-16 at 12.37.1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868" y="3350978"/>
            <a:ext cx="5224327" cy="345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9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76655" y="609600"/>
            <a:ext cx="7769639" cy="9144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dobe Hebrew"/>
                <a:cs typeface="Adobe Hebrew"/>
              </a:rPr>
              <a:t>Are we bridging the gaps?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676275" y="1524000"/>
            <a:ext cx="8197850" cy="463391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Ask the people who work with our students!</a:t>
            </a:r>
          </a:p>
          <a:p>
            <a:r>
              <a:rPr lang="en-US" sz="2400" dirty="0" smtClean="0"/>
              <a:t>Eight local organizers from:</a:t>
            </a:r>
          </a:p>
          <a:p>
            <a:pPr marL="811530" lvl="1" indent="-342900">
              <a:buFont typeface="Arial"/>
              <a:buChar char="•"/>
            </a:pPr>
            <a:r>
              <a:rPr lang="en-US" sz="2400" dirty="0" smtClean="0"/>
              <a:t>AFSCME</a:t>
            </a:r>
          </a:p>
          <a:p>
            <a:pPr marL="811530" lvl="1" indent="-342900">
              <a:buFont typeface="Arial"/>
              <a:buChar char="•"/>
            </a:pPr>
            <a:r>
              <a:rPr lang="en-US" sz="2400" dirty="0" smtClean="0"/>
              <a:t>American Friends Service Committee</a:t>
            </a:r>
          </a:p>
          <a:p>
            <a:pPr marL="811530" lvl="1" indent="-342900">
              <a:buFont typeface="Arial"/>
              <a:buChar char="•"/>
            </a:pPr>
            <a:r>
              <a:rPr lang="en-US" sz="2400" dirty="0" smtClean="0"/>
              <a:t>Central Indiana Jobs with Justice</a:t>
            </a:r>
          </a:p>
          <a:p>
            <a:pPr marL="811530" lvl="1" indent="-342900">
              <a:buFont typeface="Arial"/>
              <a:buChar char="•"/>
            </a:pPr>
            <a:r>
              <a:rPr lang="en-US" sz="2400" dirty="0" smtClean="0"/>
              <a:t>Indiana State Teachers Association</a:t>
            </a:r>
          </a:p>
          <a:p>
            <a:pPr marL="811530" lvl="1" indent="-342900">
              <a:buFont typeface="Arial"/>
              <a:buChar char="•"/>
            </a:pPr>
            <a:r>
              <a:rPr lang="en-US" sz="2400" dirty="0" smtClean="0"/>
              <a:t>Martin Luther King, Jr. Service Center</a:t>
            </a:r>
          </a:p>
          <a:p>
            <a:pPr marL="811530" lvl="1" indent="-342900">
              <a:buFont typeface="Arial"/>
              <a:buChar char="•"/>
            </a:pPr>
            <a:r>
              <a:rPr lang="en-US" sz="2400" dirty="0" smtClean="0"/>
              <a:t>Sierra Club</a:t>
            </a:r>
          </a:p>
          <a:p>
            <a:pPr marL="811530" lvl="1" indent="-342900">
              <a:buFont typeface="Arial"/>
              <a:buChar char="•"/>
            </a:pPr>
            <a:r>
              <a:rPr lang="en-US" sz="2400" dirty="0" smtClean="0"/>
              <a:t>SEIU</a:t>
            </a:r>
          </a:p>
          <a:p>
            <a:pPr marL="811530" lvl="1" indent="-342900">
              <a:buFont typeface="Arial"/>
              <a:buChar char="•"/>
            </a:pPr>
            <a:r>
              <a:rPr lang="en-US" sz="2400" dirty="0"/>
              <a:t>UNITE/HERE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903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7754872" cy="914400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FFFFFF"/>
                </a:solidFill>
              </a:rPr>
              <a:t>Review Process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676656" y="1745520"/>
            <a:ext cx="6839365" cy="3295650"/>
          </a:xfrm>
        </p:spPr>
        <p:txBody>
          <a:bodyPr>
            <a:normAutofit/>
          </a:bodyPr>
          <a:lstStyle/>
          <a:p>
            <a:pPr marL="342900" indent="-342900" algn="ctr">
              <a:buFont typeface="Arial"/>
              <a:buChar char="•"/>
            </a:pPr>
            <a:r>
              <a:rPr lang="en-US" sz="2800" dirty="0" smtClean="0"/>
              <a:t>Syllabus </a:t>
            </a:r>
          </a:p>
          <a:p>
            <a:pPr marL="342900" indent="-342900" algn="ctr">
              <a:buFont typeface="Arial"/>
              <a:buChar char="•"/>
            </a:pPr>
            <a:r>
              <a:rPr lang="en-US" sz="2800" dirty="0" smtClean="0"/>
              <a:t>Role-playing scenarios</a:t>
            </a:r>
          </a:p>
          <a:p>
            <a:pPr marL="342900" indent="-342900" algn="ctr">
              <a:buFont typeface="Arial"/>
              <a:buChar char="•"/>
            </a:pPr>
            <a:r>
              <a:rPr lang="en-US" sz="2800" dirty="0" smtClean="0"/>
              <a:t>Student journals and reflective papers</a:t>
            </a:r>
          </a:p>
        </p:txBody>
      </p:sp>
    </p:spTree>
    <p:extLst>
      <p:ext uri="{BB962C8B-B14F-4D97-AF65-F5344CB8AC3E}">
        <p14:creationId xmlns:p14="http://schemas.microsoft.com/office/powerpoint/2010/main" val="293906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76827" y="4102"/>
            <a:ext cx="3383280" cy="914400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FFFFFF"/>
                </a:solidFill>
              </a:rPr>
              <a:t>Review Process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572913" y="877070"/>
            <a:ext cx="7710488" cy="46640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 smtClean="0"/>
              <a:t>Questions </a:t>
            </a:r>
            <a:r>
              <a:rPr lang="en-US" sz="2000" b="1" dirty="0"/>
              <a:t>for Organizers about the Masarachia curriculum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 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/>
              <a:t>Before reviewing the current curriculum: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What skills do you want students to have before they begin an internship with your organization?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How can these skills be taught?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What knowledge do students need before they begin working with your organization?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What books/articles/tools do you find essential to your organizing work?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What lessons/resources/skills do you have to contribute to the class?</a:t>
            </a:r>
          </a:p>
          <a:p>
            <a:pPr marL="0" indent="0">
              <a:buNone/>
            </a:pPr>
            <a:endParaRPr lang="en-US" sz="2000" b="1" dirty="0" smtClean="0">
              <a:latin typeface="Adobe Hebrew"/>
              <a:cs typeface="Adobe Hebrew"/>
            </a:endParaRPr>
          </a:p>
        </p:txBody>
      </p:sp>
    </p:spTree>
    <p:extLst>
      <p:ext uri="{BB962C8B-B14F-4D97-AF65-F5344CB8AC3E}">
        <p14:creationId xmlns:p14="http://schemas.microsoft.com/office/powerpoint/2010/main" val="428078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76827" y="4102"/>
            <a:ext cx="3383280" cy="914400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FFFFFF"/>
                </a:solidFill>
              </a:rPr>
              <a:t>Review Process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573088" y="876300"/>
            <a:ext cx="7710487" cy="46640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>
                <a:cs typeface="Adobe Hebrew"/>
              </a:rPr>
              <a:t>After reviewing current curriculum:</a:t>
            </a:r>
          </a:p>
          <a:p>
            <a:pPr marL="0" indent="0">
              <a:buNone/>
            </a:pPr>
            <a:r>
              <a:rPr lang="en-US" sz="2200" b="1" dirty="0">
                <a:cs typeface="Adobe Hebrew"/>
              </a:rPr>
              <a:t> </a:t>
            </a:r>
          </a:p>
          <a:p>
            <a:pPr marL="0" indent="0">
              <a:buNone/>
            </a:pPr>
            <a:r>
              <a:rPr lang="en-US" sz="2200" i="1" dirty="0">
                <a:cs typeface="Adobe Hebrew"/>
              </a:rPr>
              <a:t>What is the best way classroom instruction can prepare students to complete service hours at your organization</a:t>
            </a:r>
            <a:r>
              <a:rPr lang="en-US" sz="2200" i="1" dirty="0" smtClean="0">
                <a:cs typeface="Adobe Hebrew"/>
              </a:rPr>
              <a:t>?</a:t>
            </a:r>
          </a:p>
          <a:p>
            <a:pPr marL="0" indent="0">
              <a:buNone/>
            </a:pPr>
            <a:endParaRPr lang="en-US" sz="2200" b="1" dirty="0">
              <a:cs typeface="Adobe Hebrew"/>
            </a:endParaRPr>
          </a:p>
          <a:p>
            <a:pPr marL="0" indent="0">
              <a:buNone/>
            </a:pPr>
            <a:r>
              <a:rPr lang="en-US" sz="2200" i="1" dirty="0">
                <a:cs typeface="Adobe Hebrew"/>
              </a:rPr>
              <a:t>How effective are the role-playing exercises in building organizing skills?  What suggestions do you have for improving them?</a:t>
            </a:r>
          </a:p>
          <a:p>
            <a:pPr marL="0" indent="0">
              <a:buNone/>
            </a:pPr>
            <a:r>
              <a:rPr lang="en-US" sz="2200" i="1" dirty="0">
                <a:cs typeface="Adobe Hebrew"/>
              </a:rPr>
              <a:t> </a:t>
            </a:r>
          </a:p>
          <a:p>
            <a:pPr marL="0" indent="0">
              <a:buNone/>
            </a:pPr>
            <a:r>
              <a:rPr lang="en-US" sz="2200" i="1" dirty="0">
                <a:cs typeface="Adobe Hebrew"/>
              </a:rPr>
              <a:t>Do you believe the people your organization works with are well represented in the curriculum? </a:t>
            </a:r>
          </a:p>
          <a:p>
            <a:pPr marL="0" indent="0">
              <a:buNone/>
            </a:pPr>
            <a:r>
              <a:rPr lang="en-US" sz="2200" i="1" dirty="0">
                <a:cs typeface="Adobe Hebrew"/>
              </a:rPr>
              <a:t> </a:t>
            </a:r>
          </a:p>
          <a:p>
            <a:pPr marL="0" indent="0">
              <a:buNone/>
            </a:pPr>
            <a:r>
              <a:rPr lang="en-US" sz="2200" i="1" dirty="0">
                <a:cs typeface="Adobe Hebrew"/>
              </a:rPr>
              <a:t>If not, do you have suggestions for incorporating their experiences?</a:t>
            </a:r>
          </a:p>
          <a:p>
            <a:pPr marL="0" indent="0">
              <a:buNone/>
            </a:pPr>
            <a:r>
              <a:rPr lang="en-US" sz="2200" i="1" dirty="0">
                <a:cs typeface="Adobe Hebrew"/>
              </a:rPr>
              <a:t> </a:t>
            </a:r>
          </a:p>
          <a:p>
            <a:pPr marL="0" indent="0">
              <a:buNone/>
            </a:pPr>
            <a:r>
              <a:rPr lang="en-US" sz="2200" i="1" dirty="0">
                <a:cs typeface="Adobe Hebrew"/>
              </a:rPr>
              <a:t>What lessons do you think should be added to the curriculum?</a:t>
            </a:r>
          </a:p>
          <a:p>
            <a:pPr marL="0" indent="0">
              <a:buNone/>
            </a:pPr>
            <a:endParaRPr lang="en-US" b="1" dirty="0">
              <a:latin typeface="Adobe Hebrew"/>
              <a:cs typeface="Adobe Hebrew"/>
            </a:endParaRPr>
          </a:p>
        </p:txBody>
      </p:sp>
    </p:spTree>
    <p:extLst>
      <p:ext uri="{BB962C8B-B14F-4D97-AF65-F5344CB8AC3E}">
        <p14:creationId xmlns:p14="http://schemas.microsoft.com/office/powerpoint/2010/main" val="268705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76827" y="4102"/>
            <a:ext cx="3383280" cy="914400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FFFFFF"/>
                </a:solidFill>
              </a:rPr>
              <a:t>Results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676656" y="1270068"/>
            <a:ext cx="7695807" cy="4194180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 smtClean="0">
                <a:latin typeface="Adobe Hebrew"/>
                <a:cs typeface="Adobe Hebrew"/>
              </a:rPr>
              <a:t>Focus group endorsed these aspects of the current course:</a:t>
            </a:r>
          </a:p>
          <a:p>
            <a:pPr lvl="1"/>
            <a:r>
              <a:rPr lang="en-US" sz="2000" b="1" dirty="0">
                <a:latin typeface="Adobe Hebrew"/>
                <a:cs typeface="Adobe Hebrew"/>
              </a:rPr>
              <a:t>Role playing scenarios based on real, local, recent campaigns</a:t>
            </a:r>
          </a:p>
          <a:p>
            <a:pPr lvl="1"/>
            <a:r>
              <a:rPr lang="en-US" sz="2000" b="1" dirty="0">
                <a:latin typeface="Adobe Hebrew"/>
                <a:cs typeface="Adobe Hebrew"/>
              </a:rPr>
              <a:t>Service learning experience &amp; reflection</a:t>
            </a:r>
          </a:p>
          <a:p>
            <a:pPr lvl="1"/>
            <a:r>
              <a:rPr lang="en-US" sz="2000" b="1" dirty="0">
                <a:latin typeface="Adobe Hebrew"/>
                <a:cs typeface="Adobe Hebrew"/>
              </a:rPr>
              <a:t>Labor History</a:t>
            </a:r>
          </a:p>
          <a:p>
            <a:pPr lvl="1"/>
            <a:r>
              <a:rPr lang="en-US" sz="2000" b="1" dirty="0">
                <a:latin typeface="Adobe Hebrew"/>
                <a:cs typeface="Adobe Hebrew"/>
              </a:rPr>
              <a:t>History &amp; theory of </a:t>
            </a:r>
            <a:r>
              <a:rPr lang="en-US" sz="2000" b="1" dirty="0" smtClean="0">
                <a:latin typeface="Adobe Hebrew"/>
                <a:cs typeface="Adobe Hebrew"/>
              </a:rPr>
              <a:t>organizing</a:t>
            </a:r>
          </a:p>
          <a:p>
            <a:pPr lvl="1"/>
            <a:endParaRPr lang="en-US" sz="2400" b="1" dirty="0" smtClean="0">
              <a:latin typeface="Adobe Hebrew"/>
              <a:cs typeface="Adobe Hebrew"/>
            </a:endParaRPr>
          </a:p>
          <a:p>
            <a:r>
              <a:rPr lang="en-US" sz="2400" b="1" dirty="0" smtClean="0">
                <a:latin typeface="Adobe Hebrew"/>
                <a:cs typeface="Adobe Hebrew"/>
              </a:rPr>
              <a:t>Suggestions:</a:t>
            </a:r>
          </a:p>
          <a:p>
            <a:pPr lvl="1"/>
            <a:r>
              <a:rPr lang="en-US" sz="2000" b="1" dirty="0">
                <a:latin typeface="Adobe Hebrew"/>
                <a:cs typeface="Adobe Hebrew"/>
              </a:rPr>
              <a:t>Update readings with current events</a:t>
            </a:r>
            <a:r>
              <a:rPr lang="en-US" sz="2000" b="1" dirty="0" smtClean="0">
                <a:latin typeface="Adobe Hebrew"/>
                <a:cs typeface="Adobe Hebrew"/>
              </a:rPr>
              <a:t>, e.g. Black </a:t>
            </a:r>
            <a:r>
              <a:rPr lang="en-US" sz="2000" b="1" dirty="0">
                <a:latin typeface="Adobe Hebrew"/>
                <a:cs typeface="Adobe Hebrew"/>
              </a:rPr>
              <a:t>Lives </a:t>
            </a:r>
            <a:r>
              <a:rPr lang="en-US" sz="2000" b="1" dirty="0" smtClean="0">
                <a:latin typeface="Adobe Hebrew"/>
                <a:cs typeface="Adobe Hebrew"/>
              </a:rPr>
              <a:t>Matter</a:t>
            </a:r>
          </a:p>
          <a:p>
            <a:pPr lvl="1"/>
            <a:r>
              <a:rPr lang="en-US" sz="2000" b="1" dirty="0" smtClean="0">
                <a:latin typeface="Adobe Hebrew"/>
                <a:cs typeface="Adobe Hebrew"/>
              </a:rPr>
              <a:t>Media training</a:t>
            </a:r>
          </a:p>
          <a:p>
            <a:pPr lvl="1"/>
            <a:r>
              <a:rPr lang="en-US" sz="2000" b="1" dirty="0">
                <a:latin typeface="Adobe Hebrew"/>
                <a:cs typeface="Adobe Hebrew"/>
              </a:rPr>
              <a:t>How to deal with privilege, racism, and oppression within an organization, self, </a:t>
            </a:r>
            <a:r>
              <a:rPr lang="en-US" sz="2000" b="1" dirty="0" smtClean="0">
                <a:latin typeface="Adobe Hebrew"/>
                <a:cs typeface="Adobe Hebrew"/>
              </a:rPr>
              <a:t>and community </a:t>
            </a:r>
            <a:endParaRPr lang="en-US" sz="2000" b="1" dirty="0">
              <a:latin typeface="Adobe Hebrew"/>
              <a:cs typeface="Adobe Hebrew"/>
            </a:endParaRPr>
          </a:p>
          <a:p>
            <a:endParaRPr lang="en-US" sz="2400" b="1" dirty="0" smtClean="0">
              <a:latin typeface="Adobe Hebrew"/>
              <a:cs typeface="Adobe Hebrew"/>
            </a:endParaRPr>
          </a:p>
          <a:p>
            <a:pPr marL="457127" lvl="1" indent="0">
              <a:buNone/>
            </a:pPr>
            <a:endParaRPr lang="en-US" sz="2000" b="1" dirty="0" smtClean="0">
              <a:latin typeface="Adobe Hebrew"/>
              <a:cs typeface="Adobe Hebrew"/>
            </a:endParaRPr>
          </a:p>
          <a:p>
            <a:pPr marL="457127" lvl="1" indent="0">
              <a:buNone/>
            </a:pPr>
            <a:endParaRPr lang="en-US" sz="2000" b="1" dirty="0">
              <a:latin typeface="Adobe Hebrew"/>
              <a:cs typeface="Adobe Hebrew"/>
            </a:endParaRPr>
          </a:p>
        </p:txBody>
      </p:sp>
    </p:spTree>
    <p:extLst>
      <p:ext uri="{BB962C8B-B14F-4D97-AF65-F5344CB8AC3E}">
        <p14:creationId xmlns:p14="http://schemas.microsoft.com/office/powerpoint/2010/main" val="112185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6655" y="443047"/>
            <a:ext cx="8271691" cy="108095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Adobe Hebrew"/>
                <a:cs typeface="Adobe Hebrew"/>
              </a:rPr>
              <a:t>Community Engagement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676656" y="1523999"/>
            <a:ext cx="8109262" cy="3895943"/>
          </a:xfrm>
        </p:spPr>
        <p:txBody>
          <a:bodyPr>
            <a:norm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US" sz="2400" b="1" dirty="0">
                <a:latin typeface="Adobe Hebrew"/>
                <a:cs typeface="Adobe Hebrew"/>
              </a:rPr>
              <a:t>Add </a:t>
            </a:r>
            <a:r>
              <a:rPr lang="en-US" sz="2400" b="1" dirty="0" smtClean="0">
                <a:latin typeface="Adobe Hebrew"/>
                <a:cs typeface="Adobe Hebrew"/>
              </a:rPr>
              <a:t>service-learning </a:t>
            </a:r>
            <a:r>
              <a:rPr lang="en-US" sz="2400" b="1" dirty="0">
                <a:latin typeface="Adobe Hebrew"/>
                <a:cs typeface="Adobe Hebrew"/>
              </a:rPr>
              <a:t>sites that represent </a:t>
            </a:r>
            <a:r>
              <a:rPr lang="en-US" sz="2400" b="1" dirty="0" smtClean="0">
                <a:latin typeface="Adobe Hebrew"/>
                <a:cs typeface="Adobe Hebrew"/>
              </a:rPr>
              <a:t>more </a:t>
            </a:r>
            <a:r>
              <a:rPr lang="en-US" sz="2400" b="1" dirty="0">
                <a:latin typeface="Adobe Hebrew"/>
                <a:cs typeface="Adobe Hebrew"/>
              </a:rPr>
              <a:t>diverse populations </a:t>
            </a:r>
          </a:p>
          <a:p>
            <a:pPr marL="285750" lvl="0" indent="-285750">
              <a:buFont typeface="Arial"/>
              <a:buChar char="•"/>
            </a:pPr>
            <a:r>
              <a:rPr lang="en-US" sz="2400" b="1" dirty="0">
                <a:latin typeface="Adobe Hebrew"/>
                <a:cs typeface="Adobe Hebrew"/>
              </a:rPr>
              <a:t>Add sites that address neighborhood </a:t>
            </a:r>
            <a:r>
              <a:rPr lang="en-US" sz="2400" b="1" dirty="0" smtClean="0">
                <a:latin typeface="Adobe Hebrew"/>
                <a:cs typeface="Adobe Hebrew"/>
              </a:rPr>
              <a:t>issues</a:t>
            </a:r>
            <a:endParaRPr lang="en-US" sz="2400" b="1" dirty="0">
              <a:latin typeface="Adobe Hebrew"/>
              <a:cs typeface="Adobe Hebrew"/>
            </a:endParaRPr>
          </a:p>
          <a:p>
            <a:pPr marL="285750" lvl="0" indent="-285750">
              <a:buFont typeface="Arial"/>
              <a:buChar char="•"/>
            </a:pPr>
            <a:r>
              <a:rPr lang="en-US" sz="2400" b="1" dirty="0">
                <a:latin typeface="Adobe Hebrew"/>
                <a:cs typeface="Adobe Hebrew"/>
              </a:rPr>
              <a:t>Add sites that use education as activism </a:t>
            </a:r>
          </a:p>
          <a:p>
            <a:pPr marL="285750" lvl="0" indent="-285750">
              <a:buFont typeface="Arial"/>
              <a:buChar char="•"/>
            </a:pPr>
            <a:r>
              <a:rPr lang="en-US" sz="2400" b="1" dirty="0" smtClean="0">
                <a:latin typeface="Adobe Hebrew"/>
                <a:cs typeface="Adobe Hebrew"/>
              </a:rPr>
              <a:t>Engage with leaders </a:t>
            </a:r>
            <a:r>
              <a:rPr lang="en-US" sz="2400" b="1" dirty="0">
                <a:latin typeface="Adobe Hebrew"/>
                <a:cs typeface="Adobe Hebrew"/>
              </a:rPr>
              <a:t>who are real people and don’t necessarily speak organizer jargon </a:t>
            </a:r>
            <a:endParaRPr lang="en-US" sz="2400" b="1" dirty="0" smtClean="0">
              <a:latin typeface="Adobe Hebrew"/>
              <a:cs typeface="Adobe Hebrew"/>
            </a:endParaRPr>
          </a:p>
          <a:p>
            <a:pPr marL="285750" lvl="0" indent="-285750">
              <a:buFont typeface="Arial"/>
              <a:buChar char="•"/>
            </a:pPr>
            <a:r>
              <a:rPr lang="en-US" sz="2400" b="1" dirty="0" smtClean="0">
                <a:latin typeface="Adobe Hebrew"/>
                <a:cs typeface="Adobe Hebrew"/>
              </a:rPr>
              <a:t>Open the course up </a:t>
            </a:r>
            <a:r>
              <a:rPr lang="en-US" sz="2400" b="1" dirty="0">
                <a:latin typeface="Adobe Hebrew"/>
                <a:cs typeface="Adobe Hebrew"/>
              </a:rPr>
              <a:t>to </a:t>
            </a:r>
            <a:r>
              <a:rPr lang="en-US" sz="2400" b="1" dirty="0" smtClean="0">
                <a:latin typeface="Adobe Hebrew"/>
                <a:cs typeface="Adobe Hebrew"/>
              </a:rPr>
              <a:t>nonstudents</a:t>
            </a:r>
            <a:r>
              <a:rPr lang="en-US" sz="2400" b="1" dirty="0">
                <a:latin typeface="Adobe Hebrew"/>
                <a:cs typeface="Adobe Hebrew"/>
              </a:rPr>
              <a:t> </a:t>
            </a:r>
            <a:r>
              <a:rPr lang="en-US" sz="2400" b="1" dirty="0" smtClean="0">
                <a:latin typeface="Adobe Hebrew"/>
                <a:cs typeface="Adobe Hebrew"/>
              </a:rPr>
              <a:t>– local residents who </a:t>
            </a:r>
            <a:r>
              <a:rPr lang="en-US" sz="2400" b="1" dirty="0">
                <a:latin typeface="Adobe Hebrew"/>
                <a:cs typeface="Adobe Hebrew"/>
              </a:rPr>
              <a:t>do organizing but do not realize </a:t>
            </a:r>
            <a:r>
              <a:rPr lang="en-US" sz="2400" b="1" dirty="0" smtClean="0">
                <a:latin typeface="Adobe Hebrew"/>
                <a:cs typeface="Adobe Hebrew"/>
              </a:rPr>
              <a:t>or </a:t>
            </a:r>
            <a:r>
              <a:rPr lang="en-US" sz="2400" b="1" dirty="0">
                <a:latin typeface="Adobe Hebrew"/>
                <a:cs typeface="Adobe Hebrew"/>
              </a:rPr>
              <a:t>call it organizing </a:t>
            </a:r>
          </a:p>
        </p:txBody>
      </p:sp>
    </p:spTree>
    <p:extLst>
      <p:ext uri="{BB962C8B-B14F-4D97-AF65-F5344CB8AC3E}">
        <p14:creationId xmlns:p14="http://schemas.microsoft.com/office/powerpoint/2010/main" val="144386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" r="509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for Fall 2016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Move the course off campus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Invite community participation: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US" dirty="0" smtClean="0"/>
              <a:t>High school students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US" dirty="0" smtClean="0"/>
              <a:t>Neighborhood residents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Frequent visits from local organizers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New Partners: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US" dirty="0" smtClean="0"/>
              <a:t>MLK Service Center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US" dirty="0" err="1" smtClean="0"/>
              <a:t>Khephrw</a:t>
            </a:r>
            <a:r>
              <a:rPr lang="en-US" dirty="0" smtClean="0"/>
              <a:t> Institute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US" dirty="0"/>
              <a:t>Peace Learning </a:t>
            </a:r>
            <a:r>
              <a:rPr lang="en-US" dirty="0" smtClean="0"/>
              <a:t>Center</a:t>
            </a:r>
          </a:p>
          <a:p>
            <a:pPr marL="1028700" lvl="1" indent="-285750">
              <a:buFont typeface="Arial" charset="0"/>
              <a:buChar char="•"/>
            </a:pPr>
            <a:r>
              <a:rPr lang="en-US" dirty="0" smtClean="0"/>
              <a:t>School for Community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15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en-US" dirty="0" smtClean="0"/>
              <a:t>Focus group members:</a:t>
            </a:r>
          </a:p>
          <a:p>
            <a:r>
              <a:rPr lang="en-US" dirty="0" smtClean="0"/>
              <a:t>Megan Anderson, Sierra Club</a:t>
            </a:r>
          </a:p>
          <a:p>
            <a:r>
              <a:rPr lang="en-US" dirty="0" smtClean="0"/>
              <a:t>Mary Kate Dugan, alumna &amp; Central Indiana Jobs with Justice</a:t>
            </a:r>
          </a:p>
          <a:p>
            <a:r>
              <a:rPr lang="en-US" dirty="0" smtClean="0"/>
              <a:t>Allison </a:t>
            </a:r>
            <a:r>
              <a:rPr lang="en-US" dirty="0" err="1" smtClean="0"/>
              <a:t>Luthe</a:t>
            </a:r>
            <a:r>
              <a:rPr lang="en-US" dirty="0" smtClean="0"/>
              <a:t>, Martin Luther King Service Center</a:t>
            </a:r>
          </a:p>
          <a:p>
            <a:r>
              <a:rPr lang="en-US" dirty="0" smtClean="0"/>
              <a:t>Stuart </a:t>
            </a:r>
            <a:r>
              <a:rPr lang="en-US" dirty="0" err="1" smtClean="0"/>
              <a:t>Mora</a:t>
            </a:r>
            <a:r>
              <a:rPr lang="en-US" dirty="0" smtClean="0"/>
              <a:t>, UNITE/HERE</a:t>
            </a:r>
          </a:p>
          <a:p>
            <a:r>
              <a:rPr lang="en-US" dirty="0" smtClean="0"/>
              <a:t>Paul </a:t>
            </a:r>
            <a:r>
              <a:rPr lang="en-US" dirty="0" err="1" smtClean="0"/>
              <a:t>Nappier</a:t>
            </a:r>
            <a:r>
              <a:rPr lang="en-US" dirty="0" smtClean="0"/>
              <a:t>, SEIU</a:t>
            </a:r>
          </a:p>
          <a:p>
            <a:r>
              <a:rPr lang="en-US" dirty="0" smtClean="0"/>
              <a:t>Erin </a:t>
            </a:r>
            <a:r>
              <a:rPr lang="en-US" dirty="0" err="1" smtClean="0"/>
              <a:t>Polley</a:t>
            </a:r>
            <a:r>
              <a:rPr lang="en-US" dirty="0" smtClean="0"/>
              <a:t>,  American Friends Service Committee</a:t>
            </a:r>
          </a:p>
          <a:p>
            <a:r>
              <a:rPr lang="en-US" dirty="0" smtClean="0"/>
              <a:t>Ed </a:t>
            </a:r>
            <a:r>
              <a:rPr lang="en-US" dirty="0" err="1" smtClean="0"/>
              <a:t>Ramthun</a:t>
            </a:r>
            <a:r>
              <a:rPr lang="en-US" dirty="0" smtClean="0"/>
              <a:t>, AFSCME</a:t>
            </a:r>
          </a:p>
          <a:p>
            <a:r>
              <a:rPr lang="en-US" dirty="0" smtClean="0"/>
              <a:t>Becky Smith, Indiana State Teachers Association</a:t>
            </a:r>
          </a:p>
          <a:p>
            <a:endParaRPr lang="en-US" dirty="0" smtClean="0"/>
          </a:p>
          <a:p>
            <a:pPr marL="68580" indent="0">
              <a:buNone/>
            </a:pPr>
            <a:r>
              <a:rPr lang="en-US" dirty="0" smtClean="0"/>
              <a:t>IUPUI Center for Service and Learning for financial support &amp; advice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1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rban Pop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7770</TotalTime>
  <Words>1065</Words>
  <Application>Microsoft Macintosh PowerPoint</Application>
  <PresentationFormat>On-screen Show (4:3)</PresentationFormat>
  <Paragraphs>246</Paragraphs>
  <Slides>24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Adobe Hebrew</vt:lpstr>
      <vt:lpstr>Calibri</vt:lpstr>
      <vt:lpstr>Gill Sans MT</vt:lpstr>
      <vt:lpstr>Wingdings 3</vt:lpstr>
      <vt:lpstr>Arial</vt:lpstr>
      <vt:lpstr>Urban Pop</vt:lpstr>
      <vt:lpstr>Connecting labor education with the community:</vt:lpstr>
      <vt:lpstr>PowerPoint Presentation</vt:lpstr>
      <vt:lpstr>PowerPoint Presentation</vt:lpstr>
      <vt:lpstr>PowerPoint Presentation</vt:lpstr>
      <vt:lpstr>Bridging the University-Labor Gap</vt:lpstr>
      <vt:lpstr>Bridging the Student-Organizer Gap </vt:lpstr>
      <vt:lpstr>PowerPoint Presentation</vt:lpstr>
      <vt:lpstr>PowerPoint Presentation</vt:lpstr>
      <vt:lpstr>PowerPoint Presentation</vt:lpstr>
      <vt:lpstr>The Learning Continues after the Class is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 we bridging the gaps?</vt:lpstr>
      <vt:lpstr>Review Process</vt:lpstr>
      <vt:lpstr>Review Process</vt:lpstr>
      <vt:lpstr>Review Process</vt:lpstr>
      <vt:lpstr>Results</vt:lpstr>
      <vt:lpstr>Community Engagement</vt:lpstr>
      <vt:lpstr>Changes for Fall 2016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Shackelford</dc:creator>
  <cp:lastModifiedBy>Microsoft Office User</cp:lastModifiedBy>
  <cp:revision>37</cp:revision>
  <dcterms:created xsi:type="dcterms:W3CDTF">2016-03-30T15:20:34Z</dcterms:created>
  <dcterms:modified xsi:type="dcterms:W3CDTF">2016-04-12T13:20:46Z</dcterms:modified>
</cp:coreProperties>
</file>