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8"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80" d="100"/>
          <a:sy n="80" d="100"/>
        </p:scale>
        <p:origin x="-192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284570-2DA1-DC40-9C5E-ADA2B3FEA68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1563098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284570-2DA1-DC40-9C5E-ADA2B3FEA68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3294329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284570-2DA1-DC40-9C5E-ADA2B3FEA68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1828427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284570-2DA1-DC40-9C5E-ADA2B3FEA684}" type="datetimeFigureOut">
              <a:rPr lang="en-US" smtClean="0"/>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2594920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284570-2DA1-DC40-9C5E-ADA2B3FEA684}" type="datetimeFigureOut">
              <a:rPr lang="en-US" smtClean="0"/>
              <a:t>5/22/13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3368374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284570-2DA1-DC40-9C5E-ADA2B3FEA684}" type="datetimeFigureOut">
              <a:rPr lang="en-US" smtClean="0"/>
              <a:t>5/22/13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274272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284570-2DA1-DC40-9C5E-ADA2B3FEA684}" type="datetimeFigureOut">
              <a:rPr lang="en-US" smtClean="0"/>
              <a:t>5/22/13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1002288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284570-2DA1-DC40-9C5E-ADA2B3FEA684}" type="datetimeFigureOut">
              <a:rPr lang="en-US" smtClean="0"/>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3906158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284570-2DA1-DC40-9C5E-ADA2B3FEA684}" type="datetimeFigureOut">
              <a:rPr lang="en-US" smtClean="0"/>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3189590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284570-2DA1-DC40-9C5E-ADA2B3FEA68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62922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284570-2DA1-DC40-9C5E-ADA2B3FEA684}" type="datetimeFigureOut">
              <a:rPr lang="en-US" smtClean="0"/>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ED114-9C69-9B43-8829-F6153BBE4860}" type="slidenum">
              <a:rPr lang="en-US" smtClean="0"/>
              <a:t>‹#›</a:t>
            </a:fld>
            <a:endParaRPr lang="en-US"/>
          </a:p>
        </p:txBody>
      </p:sp>
    </p:spTree>
    <p:extLst>
      <p:ext uri="{BB962C8B-B14F-4D97-AF65-F5344CB8AC3E}">
        <p14:creationId xmlns:p14="http://schemas.microsoft.com/office/powerpoint/2010/main" val="238670984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84570-2DA1-DC40-9C5E-ADA2B3FEA684}" type="datetimeFigureOut">
              <a:rPr lang="en-US" smtClean="0"/>
              <a:t>5/22/13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EED114-9C69-9B43-8829-F6153BBE4860}" type="slidenum">
              <a:rPr lang="en-US" smtClean="0"/>
              <a:t>‹#›</a:t>
            </a:fld>
            <a:endParaRPr lang="en-US"/>
          </a:p>
        </p:txBody>
      </p:sp>
    </p:spTree>
    <p:extLst>
      <p:ext uri="{BB962C8B-B14F-4D97-AF65-F5344CB8AC3E}">
        <p14:creationId xmlns:p14="http://schemas.microsoft.com/office/powerpoint/2010/main" val="1868775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Workplace Bullying and Union Responses</a:t>
            </a:r>
            <a:endParaRPr lang="en-US" dirty="0"/>
          </a:p>
        </p:txBody>
      </p:sp>
      <p:sp>
        <p:nvSpPr>
          <p:cNvPr id="3" name="Subtitle 2"/>
          <p:cNvSpPr>
            <a:spLocks noGrp="1"/>
          </p:cNvSpPr>
          <p:nvPr>
            <p:ph type="subTitle" idx="1"/>
          </p:nvPr>
        </p:nvSpPr>
        <p:spPr/>
        <p:txBody>
          <a:bodyPr/>
          <a:lstStyle/>
          <a:p>
            <a:r>
              <a:rPr lang="en-US" dirty="0" smtClean="0"/>
              <a:t>3 Case Studies</a:t>
            </a:r>
            <a:endParaRPr lang="en-US" dirty="0"/>
          </a:p>
        </p:txBody>
      </p:sp>
    </p:spTree>
    <p:extLst>
      <p:ext uri="{BB962C8B-B14F-4D97-AF65-F5344CB8AC3E}">
        <p14:creationId xmlns:p14="http://schemas.microsoft.com/office/powerpoint/2010/main" val="808482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on Workplace Bullying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No Legal Protections in US (IIED too weak, Title VII does not cover over 75% of incidents)</a:t>
            </a:r>
          </a:p>
          <a:p>
            <a:r>
              <a:rPr lang="en-US" dirty="0" smtClean="0"/>
              <a:t>Pervasive – estimates as high as 95% of US employees in the course of their careers</a:t>
            </a:r>
          </a:p>
          <a:p>
            <a:r>
              <a:rPr lang="en-US" dirty="0" smtClean="0"/>
              <a:t>Severe – outcomes include job withdraw, loss of esteem, turnover, absenteeism, depression, even violence</a:t>
            </a:r>
          </a:p>
          <a:p>
            <a:r>
              <a:rPr lang="en-US" dirty="0" smtClean="0"/>
              <a:t>Must have organizational setting that allows for bullying as well as the individual bully for this to occur</a:t>
            </a:r>
            <a:endParaRPr lang="en-US" dirty="0"/>
          </a:p>
        </p:txBody>
      </p:sp>
    </p:spTree>
    <p:extLst>
      <p:ext uri="{BB962C8B-B14F-4D97-AF65-F5344CB8AC3E}">
        <p14:creationId xmlns:p14="http://schemas.microsoft.com/office/powerpoint/2010/main" val="2235038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smtClean="0"/>
              <a:t>Various definitions</a:t>
            </a:r>
          </a:p>
          <a:p>
            <a:r>
              <a:rPr lang="en-US" dirty="0" smtClean="0"/>
              <a:t>Unwanted, unwelcome abuse of any source of power that has the effect of or intent to intimidate, control or otherwise strip a target of their right to esteem, growth, dignity, voice or other human right in the workplace (Carbo and Hughes, 2010).  </a:t>
            </a:r>
            <a:endParaRPr lang="en-US" dirty="0"/>
          </a:p>
        </p:txBody>
      </p:sp>
    </p:spTree>
    <p:extLst>
      <p:ext uri="{BB962C8B-B14F-4D97-AF65-F5344CB8AC3E}">
        <p14:creationId xmlns:p14="http://schemas.microsoft.com/office/powerpoint/2010/main" val="1386072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Case Studies</a:t>
            </a:r>
            <a:endParaRPr lang="en-US" dirty="0"/>
          </a:p>
        </p:txBody>
      </p:sp>
      <p:sp>
        <p:nvSpPr>
          <p:cNvPr id="3" name="Content Placeholder 2"/>
          <p:cNvSpPr>
            <a:spLocks noGrp="1"/>
          </p:cNvSpPr>
          <p:nvPr>
            <p:ph idx="1"/>
          </p:nvPr>
        </p:nvSpPr>
        <p:spPr/>
        <p:txBody>
          <a:bodyPr/>
          <a:lstStyle/>
          <a:p>
            <a:r>
              <a:rPr lang="en-US" dirty="0" smtClean="0"/>
              <a:t>Heavy Manufacturing facility of 1500+ </a:t>
            </a:r>
            <a:r>
              <a:rPr lang="en-US" dirty="0" err="1" smtClean="0"/>
              <a:t>Ees</a:t>
            </a:r>
            <a:r>
              <a:rPr lang="en-US" dirty="0" smtClean="0"/>
              <a:t> , in the late 90s, Deep south, rural setting</a:t>
            </a:r>
          </a:p>
          <a:p>
            <a:r>
              <a:rPr lang="en-US" dirty="0" smtClean="0"/>
              <a:t>Academic setting – Higher Ed late 00s, Small State University, Mid-Atlantic region, Midst of organizing drive, state workers no CB rights</a:t>
            </a:r>
          </a:p>
          <a:p>
            <a:r>
              <a:rPr lang="en-US" dirty="0" smtClean="0"/>
              <a:t>Academic setting – Current, Mid-size State University, East Coast,  Unionized faculty and staff</a:t>
            </a:r>
            <a:endParaRPr lang="en-US" dirty="0"/>
          </a:p>
        </p:txBody>
      </p:sp>
    </p:spTree>
    <p:extLst>
      <p:ext uri="{BB962C8B-B14F-4D97-AF65-F5344CB8AC3E}">
        <p14:creationId xmlns:p14="http://schemas.microsoft.com/office/powerpoint/2010/main" val="681157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Remedying Bullying</a:t>
            </a:r>
            <a:endParaRPr lang="en-US" dirty="0"/>
          </a:p>
        </p:txBody>
      </p:sp>
      <p:sp>
        <p:nvSpPr>
          <p:cNvPr id="3" name="Content Placeholder 2"/>
          <p:cNvSpPr>
            <a:spLocks noGrp="1"/>
          </p:cNvSpPr>
          <p:nvPr>
            <p:ph idx="1"/>
          </p:nvPr>
        </p:nvSpPr>
        <p:spPr/>
        <p:txBody>
          <a:bodyPr/>
          <a:lstStyle/>
          <a:p>
            <a:r>
              <a:rPr lang="en-US" dirty="0" smtClean="0"/>
              <a:t>Targets must be willing to engage in the remedy (they have to believe in the remedy)</a:t>
            </a:r>
          </a:p>
          <a:p>
            <a:r>
              <a:rPr lang="en-US" dirty="0" smtClean="0"/>
              <a:t>Employers simply do a poor job at remedying to say the least</a:t>
            </a:r>
          </a:p>
          <a:p>
            <a:r>
              <a:rPr lang="en-US" dirty="0" smtClean="0"/>
              <a:t>As previously discussed the law does not hold many options</a:t>
            </a:r>
            <a:endParaRPr lang="en-US" dirty="0"/>
          </a:p>
        </p:txBody>
      </p:sp>
    </p:spTree>
    <p:extLst>
      <p:ext uri="{BB962C8B-B14F-4D97-AF65-F5344CB8AC3E}">
        <p14:creationId xmlns:p14="http://schemas.microsoft.com/office/powerpoint/2010/main" val="2588143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were the bullies?</a:t>
            </a:r>
            <a:endParaRPr lang="en-US" dirty="0"/>
          </a:p>
        </p:txBody>
      </p:sp>
      <p:sp>
        <p:nvSpPr>
          <p:cNvPr id="3" name="Content Placeholder 2"/>
          <p:cNvSpPr>
            <a:spLocks noGrp="1"/>
          </p:cNvSpPr>
          <p:nvPr>
            <p:ph idx="1"/>
          </p:nvPr>
        </p:nvSpPr>
        <p:spPr/>
        <p:txBody>
          <a:bodyPr/>
          <a:lstStyle/>
          <a:p>
            <a:r>
              <a:rPr lang="en-US" dirty="0" smtClean="0"/>
              <a:t>Manufacturing – First Line Supervisor</a:t>
            </a:r>
          </a:p>
          <a:p>
            <a:r>
              <a:rPr lang="en-US" dirty="0" smtClean="0"/>
              <a:t>Academia 1 – Head of University</a:t>
            </a:r>
          </a:p>
          <a:p>
            <a:r>
              <a:rPr lang="en-US" dirty="0" smtClean="0"/>
              <a:t>Academia 2 – Second Line administrator in academic side of University</a:t>
            </a:r>
            <a:endParaRPr lang="en-US" dirty="0"/>
          </a:p>
        </p:txBody>
      </p:sp>
    </p:spTree>
    <p:extLst>
      <p:ext uri="{BB962C8B-B14F-4D97-AF65-F5344CB8AC3E}">
        <p14:creationId xmlns:p14="http://schemas.microsoft.com/office/powerpoint/2010/main" val="2673382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Settings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Manufacturing – Theory X command and control, history of management by intimidation, strike 18 months prior</a:t>
            </a:r>
          </a:p>
          <a:p>
            <a:r>
              <a:rPr lang="en-US" dirty="0" smtClean="0"/>
              <a:t>Academic 1 – Series of Bullying leaders, conflict with legislators, first organizing drive</a:t>
            </a:r>
          </a:p>
          <a:p>
            <a:r>
              <a:rPr lang="en-US" dirty="0" smtClean="0"/>
              <a:t>Academic 2 – Sense of cooperation between admin and faculty, benevolent dictator long time previous University leader, similar person in position prior to bully, 30 years of union history, considered a strong CBA by faculty</a:t>
            </a:r>
            <a:endParaRPr lang="en-US" dirty="0"/>
          </a:p>
        </p:txBody>
      </p:sp>
    </p:spTree>
    <p:extLst>
      <p:ext uri="{BB962C8B-B14F-4D97-AF65-F5344CB8AC3E}">
        <p14:creationId xmlns:p14="http://schemas.microsoft.com/office/powerpoint/2010/main" val="121601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Bullying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Manufacturing – “Jim” – traditional school yard, yelling at employees, berating employees, manipulation of schedules, skipping over for overtime, scheduling OT, bad job placements, refusal of breaks</a:t>
            </a:r>
          </a:p>
          <a:p>
            <a:r>
              <a:rPr lang="en-US" dirty="0" smtClean="0"/>
              <a:t>Academic 1 – “President”  Insidious plan to control, micromanagement, backstabbing, direct threats, culture of bullying from staff, taking away of roles, assignments, meaningful work and funding, favoritism</a:t>
            </a:r>
          </a:p>
          <a:p>
            <a:r>
              <a:rPr lang="en-US" dirty="0" smtClean="0"/>
              <a:t>Academic 2 – Emperor, Additional work mandated, changing policies with no input, took away funding, degrading, condescending tone, embarrassing faculty members in public, calling meetings without agenda (often disciplinary), locked leaving faculty members out of office, </a:t>
            </a:r>
            <a:endParaRPr lang="en-US" dirty="0"/>
          </a:p>
        </p:txBody>
      </p:sp>
    </p:spTree>
    <p:extLst>
      <p:ext uri="{BB962C8B-B14F-4D97-AF65-F5344CB8AC3E}">
        <p14:creationId xmlns:p14="http://schemas.microsoft.com/office/powerpoint/2010/main" val="1513558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 Response - Manufacturing</a:t>
            </a:r>
            <a:endParaRPr lang="en-US" dirty="0"/>
          </a:p>
        </p:txBody>
      </p:sp>
      <p:sp>
        <p:nvSpPr>
          <p:cNvPr id="3" name="Content Placeholder 2"/>
          <p:cNvSpPr>
            <a:spLocks noGrp="1"/>
          </p:cNvSpPr>
          <p:nvPr>
            <p:ph idx="1"/>
          </p:nvPr>
        </p:nvSpPr>
        <p:spPr/>
        <p:txBody>
          <a:bodyPr/>
          <a:lstStyle/>
          <a:p>
            <a:r>
              <a:rPr lang="en-US" dirty="0" smtClean="0"/>
              <a:t>Strong Direct Response</a:t>
            </a:r>
            <a:endParaRPr lang="en-US" dirty="0"/>
          </a:p>
          <a:p>
            <a:pPr lvl="1"/>
            <a:r>
              <a:rPr lang="en-US" dirty="0" smtClean="0"/>
              <a:t>Filed numerous grievances against the supervisor</a:t>
            </a:r>
          </a:p>
          <a:p>
            <a:pPr lvl="1"/>
            <a:r>
              <a:rPr lang="en-US" dirty="0" smtClean="0"/>
              <a:t>Refusal to resolve any of these informally</a:t>
            </a:r>
          </a:p>
          <a:p>
            <a:pPr lvl="1"/>
            <a:r>
              <a:rPr lang="en-US" dirty="0" smtClean="0"/>
              <a:t>Nuisance grievances</a:t>
            </a:r>
          </a:p>
          <a:p>
            <a:pPr lvl="1"/>
            <a:r>
              <a:rPr lang="en-US" dirty="0" smtClean="0"/>
              <a:t>Threats of Jim being a bargaining issue, even a strike issue</a:t>
            </a:r>
          </a:p>
          <a:p>
            <a:pPr lvl="1"/>
            <a:r>
              <a:rPr lang="en-US" dirty="0" smtClean="0"/>
              <a:t>FMLA</a:t>
            </a:r>
          </a:p>
          <a:p>
            <a:pPr lvl="1"/>
            <a:r>
              <a:rPr lang="en-US" dirty="0" smtClean="0"/>
              <a:t>Refusal to assist in scheduling of OT for Jim’s area</a:t>
            </a:r>
          </a:p>
          <a:p>
            <a:pPr lvl="1"/>
            <a:endParaRPr lang="en-US" dirty="0" smtClean="0"/>
          </a:p>
        </p:txBody>
      </p:sp>
    </p:spTree>
    <p:extLst>
      <p:ext uri="{BB962C8B-B14F-4D97-AF65-F5344CB8AC3E}">
        <p14:creationId xmlns:p14="http://schemas.microsoft.com/office/powerpoint/2010/main" val="1536966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 Response – Academic 1</a:t>
            </a:r>
            <a:endParaRPr lang="en-US" dirty="0"/>
          </a:p>
        </p:txBody>
      </p:sp>
      <p:sp>
        <p:nvSpPr>
          <p:cNvPr id="3" name="Content Placeholder 2"/>
          <p:cNvSpPr>
            <a:spLocks noGrp="1"/>
          </p:cNvSpPr>
          <p:nvPr>
            <p:ph idx="1"/>
          </p:nvPr>
        </p:nvSpPr>
        <p:spPr/>
        <p:txBody>
          <a:bodyPr/>
          <a:lstStyle/>
          <a:p>
            <a:r>
              <a:rPr lang="en-US" dirty="0" smtClean="0"/>
              <a:t>Organizing Drive Focused on Bully (at least in part)</a:t>
            </a:r>
          </a:p>
          <a:p>
            <a:r>
              <a:rPr lang="en-US" dirty="0" smtClean="0"/>
              <a:t>Push for meet and discuss</a:t>
            </a:r>
          </a:p>
          <a:p>
            <a:r>
              <a:rPr lang="en-US" dirty="0" smtClean="0"/>
              <a:t>Public Events </a:t>
            </a:r>
          </a:p>
          <a:p>
            <a:r>
              <a:rPr lang="en-US" dirty="0" smtClean="0"/>
              <a:t>Press campaign</a:t>
            </a:r>
          </a:p>
          <a:p>
            <a:r>
              <a:rPr lang="en-US" dirty="0" smtClean="0"/>
              <a:t>Began to use state employee grievance process</a:t>
            </a:r>
            <a:endParaRPr lang="en-US" dirty="0"/>
          </a:p>
        </p:txBody>
      </p:sp>
    </p:spTree>
    <p:extLst>
      <p:ext uri="{BB962C8B-B14F-4D97-AF65-F5344CB8AC3E}">
        <p14:creationId xmlns:p14="http://schemas.microsoft.com/office/powerpoint/2010/main" val="3332002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 Response – Academic 2</a:t>
            </a:r>
            <a:endParaRPr lang="en-US" dirty="0"/>
          </a:p>
        </p:txBody>
      </p:sp>
      <p:sp>
        <p:nvSpPr>
          <p:cNvPr id="3" name="Content Placeholder 2"/>
          <p:cNvSpPr>
            <a:spLocks noGrp="1"/>
          </p:cNvSpPr>
          <p:nvPr>
            <p:ph idx="1"/>
          </p:nvPr>
        </p:nvSpPr>
        <p:spPr/>
        <p:txBody>
          <a:bodyPr/>
          <a:lstStyle/>
          <a:p>
            <a:r>
              <a:rPr lang="en-US" dirty="0" smtClean="0"/>
              <a:t>Weak and Inconsistent Response</a:t>
            </a:r>
          </a:p>
          <a:p>
            <a:pPr lvl="1"/>
            <a:r>
              <a:rPr lang="en-US" dirty="0" smtClean="0"/>
              <a:t>Union President met with Bully to explain the CBA</a:t>
            </a:r>
          </a:p>
          <a:p>
            <a:pPr lvl="1"/>
            <a:r>
              <a:rPr lang="en-US" dirty="0" smtClean="0"/>
              <a:t>Union reps intervened in potential disciplinary hearings that did not follow process of CBA</a:t>
            </a:r>
          </a:p>
          <a:p>
            <a:pPr lvl="1"/>
            <a:r>
              <a:rPr lang="en-US" dirty="0" smtClean="0"/>
              <a:t>Never filed a formal grievance against bully</a:t>
            </a:r>
          </a:p>
          <a:p>
            <a:pPr lvl="1"/>
            <a:r>
              <a:rPr lang="en-US" dirty="0" smtClean="0"/>
              <a:t>Did not consistently follow-up on complaints about bully</a:t>
            </a:r>
          </a:p>
          <a:p>
            <a:pPr lvl="1"/>
            <a:r>
              <a:rPr lang="en-US" dirty="0" smtClean="0"/>
              <a:t>Often took stance that issues were departmental not overall union issue</a:t>
            </a:r>
          </a:p>
          <a:p>
            <a:pPr lvl="1"/>
            <a:endParaRPr lang="en-US" dirty="0"/>
          </a:p>
        </p:txBody>
      </p:sp>
    </p:spTree>
    <p:extLst>
      <p:ext uri="{BB962C8B-B14F-4D97-AF65-F5344CB8AC3E}">
        <p14:creationId xmlns:p14="http://schemas.microsoft.com/office/powerpoint/2010/main" val="1691427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Manufacturing – An end to the Bullying Behavior</a:t>
            </a:r>
          </a:p>
          <a:p>
            <a:pPr lvl="1"/>
            <a:r>
              <a:rPr lang="en-US" dirty="0" smtClean="0"/>
              <a:t>Even before CBA negotiations</a:t>
            </a:r>
          </a:p>
          <a:p>
            <a:pPr lvl="1"/>
            <a:r>
              <a:rPr lang="en-US" dirty="0" smtClean="0"/>
              <a:t>Strong support for the Union in winning this battle</a:t>
            </a:r>
          </a:p>
          <a:p>
            <a:pPr lvl="1"/>
            <a:r>
              <a:rPr lang="en-US" dirty="0" smtClean="0"/>
              <a:t>Jim eventually was able to earn the trust of his employees</a:t>
            </a:r>
          </a:p>
          <a:p>
            <a:r>
              <a:rPr lang="en-US" dirty="0" smtClean="0"/>
              <a:t>Academic 1 – An End to the Bully’s Reign</a:t>
            </a:r>
          </a:p>
          <a:p>
            <a:pPr lvl="1"/>
            <a:r>
              <a:rPr lang="en-US" dirty="0" smtClean="0"/>
              <a:t>Bully began looking for other jobs, fairly early on in the organizing process</a:t>
            </a:r>
          </a:p>
          <a:p>
            <a:pPr lvl="1"/>
            <a:r>
              <a:rPr lang="en-US" dirty="0" smtClean="0"/>
              <a:t>Bully lashed out several times in the course of the public campaign at the organizers, the faculty Senate and individual faculty members</a:t>
            </a:r>
          </a:p>
          <a:p>
            <a:pPr lvl="1"/>
            <a:r>
              <a:rPr lang="en-US" dirty="0" smtClean="0"/>
              <a:t>Bully left in a lateral move</a:t>
            </a:r>
          </a:p>
          <a:p>
            <a:pPr lvl="1"/>
            <a:r>
              <a:rPr lang="en-US" dirty="0" smtClean="0"/>
              <a:t>Strong organizing campaign and on-going support for the union</a:t>
            </a:r>
          </a:p>
          <a:p>
            <a:pPr lvl="1"/>
            <a:endParaRPr lang="en-US" dirty="0" smtClean="0"/>
          </a:p>
          <a:p>
            <a:r>
              <a:rPr lang="en-US" dirty="0" smtClean="0"/>
              <a:t>Academic 2 – The Bullying Continues</a:t>
            </a:r>
          </a:p>
          <a:p>
            <a:pPr lvl="1"/>
            <a:r>
              <a:rPr lang="en-US" dirty="0" smtClean="0"/>
              <a:t>Bullying has continued and expanded to this day</a:t>
            </a:r>
          </a:p>
          <a:p>
            <a:pPr lvl="1"/>
            <a:r>
              <a:rPr lang="en-US" dirty="0" smtClean="0"/>
              <a:t>Bullying atmosphere exists</a:t>
            </a:r>
          </a:p>
          <a:p>
            <a:pPr lvl="1"/>
            <a:r>
              <a:rPr lang="en-US" dirty="0" smtClean="0"/>
              <a:t>Loss of collegiality on the bully’s floor</a:t>
            </a:r>
          </a:p>
          <a:p>
            <a:pPr lvl="1"/>
            <a:r>
              <a:rPr lang="en-US" dirty="0" smtClean="0"/>
              <a:t>Lost faith in the union, high level of frustration from this department and much less activity</a:t>
            </a:r>
            <a:endParaRPr lang="en-US" dirty="0"/>
          </a:p>
        </p:txBody>
      </p:sp>
    </p:spTree>
    <p:extLst>
      <p:ext uri="{BB962C8B-B14F-4D97-AF65-F5344CB8AC3E}">
        <p14:creationId xmlns:p14="http://schemas.microsoft.com/office/powerpoint/2010/main" val="2078441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idx="1"/>
          </p:nvPr>
        </p:nvSpPr>
        <p:spPr/>
        <p:txBody>
          <a:bodyPr/>
          <a:lstStyle/>
          <a:p>
            <a:r>
              <a:rPr lang="en-US" dirty="0" smtClean="0"/>
              <a:t>Unions can indeed be a path towards eliminating workplace bullying</a:t>
            </a:r>
          </a:p>
          <a:p>
            <a:r>
              <a:rPr lang="en-US" dirty="0" smtClean="0"/>
              <a:t>Just having a union is not nearly enough</a:t>
            </a:r>
          </a:p>
          <a:p>
            <a:r>
              <a:rPr lang="en-US" dirty="0" smtClean="0"/>
              <a:t>Response must be strong and consistent</a:t>
            </a:r>
          </a:p>
          <a:p>
            <a:r>
              <a:rPr lang="en-US" dirty="0" smtClean="0"/>
              <a:t>Response often will need to go beyond the strict interpretation </a:t>
            </a:r>
            <a:r>
              <a:rPr lang="en-US" smtClean="0"/>
              <a:t>of the CBA. </a:t>
            </a:r>
            <a:endParaRPr lang="en-US"/>
          </a:p>
        </p:txBody>
      </p:sp>
    </p:spTree>
    <p:extLst>
      <p:ext uri="{BB962C8B-B14F-4D97-AF65-F5344CB8AC3E}">
        <p14:creationId xmlns:p14="http://schemas.microsoft.com/office/powerpoint/2010/main" val="25996964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915</TotalTime>
  <Words>787</Words>
  <Application>Microsoft Macintosh PowerPoint</Application>
  <PresentationFormat>On-screen Show (4:3)</PresentationFormat>
  <Paragraphs>72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Workplace Bullying and Union Responses</vt:lpstr>
      <vt:lpstr>Background on Workplace Bullying</vt:lpstr>
      <vt:lpstr>Definition</vt:lpstr>
      <vt:lpstr>3 Case Studies</vt:lpstr>
      <vt:lpstr>Remedying Bullying</vt:lpstr>
      <vt:lpstr>Who were the bullies?</vt:lpstr>
      <vt:lpstr>History of Settings</vt:lpstr>
      <vt:lpstr>Types of Bullying</vt:lpstr>
      <vt:lpstr>Union Response - Manufacturing</vt:lpstr>
      <vt:lpstr>Union Response – Academic 1</vt:lpstr>
      <vt:lpstr>Union Response – Academic 2</vt:lpstr>
      <vt:lpstr>Outcomes</vt:lpstr>
      <vt:lpstr>Implications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Bullying and Union Responses</dc:title>
  <dc:creator>Carbo, Jerry</dc:creator>
  <cp:lastModifiedBy>Tess Ewing</cp:lastModifiedBy>
  <cp:revision>7</cp:revision>
  <dcterms:created xsi:type="dcterms:W3CDTF">2013-04-11T18:35:59Z</dcterms:created>
  <dcterms:modified xsi:type="dcterms:W3CDTF">2013-05-22T14:40:42Z</dcterms:modified>
</cp:coreProperties>
</file>