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8" r:id="rId2"/>
    <p:sldId id="260" r:id="rId3"/>
    <p:sldId id="262" r:id="rId4"/>
    <p:sldId id="266" r:id="rId5"/>
    <p:sldId id="265" r:id="rId6"/>
    <p:sldId id="263" r:id="rId7"/>
    <p:sldId id="267" r:id="rId8"/>
    <p:sldId id="268" r:id="rId9"/>
    <p:sldId id="270" r:id="rId10"/>
    <p:sldId id="275" r:id="rId11"/>
    <p:sldId id="271" r:id="rId12"/>
    <p:sldId id="272" r:id="rId13"/>
    <p:sldId id="273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92" autoAdjust="0"/>
    <p:restoredTop sz="95267" autoAdjust="0"/>
  </p:normalViewPr>
  <p:slideViewPr>
    <p:cSldViewPr snapToGrid="0" snapToObject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After Session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Establishing Clear Communication</c:v>
                </c:pt>
                <c:pt idx="1">
                  <c:v>Stages of Child Development</c:v>
                </c:pt>
                <c:pt idx="2">
                  <c:v>Worker and Child Safety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10.55</c:v>
                </c:pt>
                <c:pt idx="1">
                  <c:v>10.75</c:v>
                </c:pt>
                <c:pt idx="2">
                  <c:v>8.75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Before Session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Establishing Clear Communication</c:v>
                </c:pt>
                <c:pt idx="1">
                  <c:v>Stages of Child Development</c:v>
                </c:pt>
                <c:pt idx="2">
                  <c:v>Worker and Child Safety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8.7100000000000009</c:v>
                </c:pt>
                <c:pt idx="1">
                  <c:v>6</c:v>
                </c:pt>
                <c:pt idx="2">
                  <c:v>6.16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2379824"/>
        <c:axId val="312376688"/>
      </c:barChart>
      <c:catAx>
        <c:axId val="312379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312376688"/>
        <c:crosses val="autoZero"/>
        <c:auto val="1"/>
        <c:lblAlgn val="ctr"/>
        <c:lblOffset val="100"/>
        <c:noMultiLvlLbl val="0"/>
      </c:catAx>
      <c:valAx>
        <c:axId val="312376688"/>
        <c:scaling>
          <c:orientation val="minMax"/>
          <c:max val="1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7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Segoe UI Light" panose="020B05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9D5ED000-DA6D-4A21-A839-48B20FBC0428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FC2E6CA0-A8E8-4E68-85AB-735E33D6F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20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720DE251-8B2E-41D9-B08F-FFFE26C4F62A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6403A123-DE9E-4B11-B575-07BE01AD5E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636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3A123-DE9E-4B11-B575-07BE01AD5EF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997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3A123-DE9E-4B11-B575-07BE01AD5EF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317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3A123-DE9E-4B11-B575-07BE01AD5EF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048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3A123-DE9E-4B11-B575-07BE01AD5EF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493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3A123-DE9E-4B11-B575-07BE01AD5EF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068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3A123-DE9E-4B11-B575-07BE01AD5EF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561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3A123-DE9E-4B11-B575-07BE01AD5EF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348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3A123-DE9E-4B11-B575-07BE01AD5EF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921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3A123-DE9E-4B11-B575-07BE01AD5EF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65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3A123-DE9E-4B11-B575-07BE01AD5EF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918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far as understanding the role of training</a:t>
            </a:r>
            <a:r>
              <a:rPr lang="en-US" baseline="0" dirty="0" smtClean="0"/>
              <a:t> in the domestic work industry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3A123-DE9E-4B11-B575-07BE01AD5EF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621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want to be very careful not to play into arguments that emphasize individual attributes to the exclusion of broader structural issues.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Training might help to give people a leg up in this industry, but human capital endowments don’t go anywhere close to explaining why conditions are so challenging for workers in this industry.</a:t>
            </a:r>
          </a:p>
          <a:p>
            <a:endParaRPr lang="en-US" baseline="0" dirty="0"/>
          </a:p>
          <a:p>
            <a:r>
              <a:rPr lang="en-US" baseline="0" dirty="0" smtClean="0"/>
              <a:t>So we also need to think about a broader set of efforts aimed at lifting up the importance of this work.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3A123-DE9E-4B11-B575-07BE01AD5EF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078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4FFD-7B76-0042-A029-66EFE0155D49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28EC9-52AE-DE45-B86B-0F0A55043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1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4FFD-7B76-0042-A029-66EFE0155D49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28EC9-52AE-DE45-B86B-0F0A55043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287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4FFD-7B76-0042-A029-66EFE0155D49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28EC9-52AE-DE45-B86B-0F0A55043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344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4FFD-7B76-0042-A029-66EFE0155D49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28EC9-52AE-DE45-B86B-0F0A55043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836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4FFD-7B76-0042-A029-66EFE0155D49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28EC9-52AE-DE45-B86B-0F0A55043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2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4FFD-7B76-0042-A029-66EFE0155D49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28EC9-52AE-DE45-B86B-0F0A55043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4FFD-7B76-0042-A029-66EFE0155D49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28EC9-52AE-DE45-B86B-0F0A55043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766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4FFD-7B76-0042-A029-66EFE0155D49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28EC9-52AE-DE45-B86B-0F0A55043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525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4FFD-7B76-0042-A029-66EFE0155D49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28EC9-52AE-DE45-B86B-0F0A55043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630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4FFD-7B76-0042-A029-66EFE0155D49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28EC9-52AE-DE45-B86B-0F0A55043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487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4FFD-7B76-0042-A029-66EFE0155D49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28EC9-52AE-DE45-B86B-0F0A55043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2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84FFD-7B76-0042-A029-66EFE0155D49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28EC9-52AE-DE45-B86B-0F0A55043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96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97141"/>
            <a:ext cx="6400800" cy="1752600"/>
          </a:xfrm>
        </p:spPr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Defining Goals and Understanding Impact</a:t>
            </a:r>
            <a:endParaRPr lang="en-US" b="1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1828282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Georgia" panose="02040502050405020303" pitchFamily="18" charset="0"/>
              </a:rPr>
              <a:t>Training &amp; Education in the Domestic Work Industry</a:t>
            </a:r>
            <a:endParaRPr lang="en-US" sz="40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48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pic>
        <p:nvPicPr>
          <p:cNvPr id="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56" y="1005841"/>
            <a:ext cx="482885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856" y="2148842"/>
            <a:ext cx="3759200" cy="1868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257" y="3444242"/>
            <a:ext cx="34925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996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>
                <a:latin typeface="Georgia" panose="02040502050405020303" pitchFamily="18" charset="0"/>
              </a:rPr>
              <a:t/>
            </a:r>
            <a:br>
              <a:rPr lang="en-US" b="1" dirty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>Panel members</a:t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sz="900" b="1" dirty="0" smtClean="0">
                <a:latin typeface="Georgia" panose="02040502050405020303" pitchFamily="18" charset="0"/>
              </a:rPr>
              <a:t/>
            </a:r>
            <a:br>
              <a:rPr lang="en-US" sz="900" b="1" dirty="0" smtClean="0">
                <a:latin typeface="Georgia" panose="02040502050405020303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07615"/>
            <a:ext cx="8229600" cy="492829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latin typeface="Georgia" panose="02040502050405020303" pitchFamily="18" charset="0"/>
              </a:rPr>
              <a:t>Devi </a:t>
            </a:r>
            <a:r>
              <a:rPr lang="en-US" b="1" dirty="0" err="1">
                <a:latin typeface="Georgia" panose="02040502050405020303" pitchFamily="18" charset="0"/>
              </a:rPr>
              <a:t>Karki</a:t>
            </a:r>
            <a:r>
              <a:rPr lang="en-US" b="1" dirty="0">
                <a:latin typeface="Georgia" panose="02040502050405020303" pitchFamily="18" charset="0"/>
              </a:rPr>
              <a:t>, Indira </a:t>
            </a:r>
            <a:r>
              <a:rPr lang="en-US" b="1" dirty="0" err="1">
                <a:latin typeface="Georgia" panose="02040502050405020303" pitchFamily="18" charset="0"/>
              </a:rPr>
              <a:t>Dhemjong</a:t>
            </a:r>
            <a:r>
              <a:rPr lang="en-US" dirty="0">
                <a:latin typeface="Georgia" panose="02040502050405020303" pitchFamily="18" charset="0"/>
              </a:rPr>
              <a:t> </a:t>
            </a:r>
            <a:br>
              <a:rPr lang="en-US" dirty="0">
                <a:latin typeface="Georgia" panose="02040502050405020303" pitchFamily="18" charset="0"/>
              </a:rPr>
            </a:br>
            <a:r>
              <a:rPr lang="en-US" dirty="0" err="1" smtClean="0">
                <a:latin typeface="Georgia" panose="02040502050405020303" pitchFamily="18" charset="0"/>
              </a:rPr>
              <a:t>Adhikaar</a:t>
            </a:r>
            <a:endParaRPr lang="en-US" dirty="0" smtClean="0">
              <a:latin typeface="Georgia" panose="02040502050405020303" pitchFamily="18" charset="0"/>
            </a:endParaRPr>
          </a:p>
          <a:p>
            <a:r>
              <a:rPr lang="en-US" b="1" dirty="0" smtClean="0">
                <a:latin typeface="Georgia" panose="02040502050405020303" pitchFamily="18" charset="0"/>
              </a:rPr>
              <a:t>Bernarda </a:t>
            </a:r>
            <a:r>
              <a:rPr lang="en-US" b="1" dirty="0">
                <a:latin typeface="Georgia" panose="02040502050405020303" pitchFamily="18" charset="0"/>
              </a:rPr>
              <a:t>Espinoza, Margarita Ruiz, </a:t>
            </a:r>
            <a:r>
              <a:rPr lang="en-US" b="1" dirty="0" smtClean="0">
                <a:latin typeface="Georgia" panose="02040502050405020303" pitchFamily="18" charset="0"/>
              </a:rPr>
              <a:t>Maricela </a:t>
            </a:r>
            <a:r>
              <a:rPr lang="en-US" b="1" dirty="0">
                <a:latin typeface="Georgia" panose="02040502050405020303" pitchFamily="18" charset="0"/>
              </a:rPr>
              <a:t>Sosa</a:t>
            </a:r>
            <a:r>
              <a:rPr lang="en-US" dirty="0">
                <a:latin typeface="Georgia" panose="02040502050405020303" pitchFamily="18" charset="0"/>
              </a:rPr>
              <a:t/>
            </a:r>
            <a:br>
              <a:rPr lang="en-US" dirty="0">
                <a:latin typeface="Georgia" panose="02040502050405020303" pitchFamily="18" charset="0"/>
              </a:rPr>
            </a:br>
            <a:r>
              <a:rPr lang="en-US" dirty="0">
                <a:latin typeface="Georgia" panose="02040502050405020303" pitchFamily="18" charset="0"/>
              </a:rPr>
              <a:t>Beyond </a:t>
            </a:r>
            <a:r>
              <a:rPr lang="en-US" dirty="0" smtClean="0">
                <a:latin typeface="Georgia" panose="02040502050405020303" pitchFamily="18" charset="0"/>
              </a:rPr>
              <a:t>Care</a:t>
            </a:r>
          </a:p>
          <a:p>
            <a:r>
              <a:rPr lang="en-US" b="1" dirty="0" smtClean="0">
                <a:latin typeface="Georgia" panose="02040502050405020303" pitchFamily="18" charset="0"/>
              </a:rPr>
              <a:t>Christine Lewis</a:t>
            </a:r>
            <a:r>
              <a:rPr lang="en-US" dirty="0" smtClean="0">
                <a:latin typeface="Georgia" panose="02040502050405020303" pitchFamily="18" charset="0"/>
              </a:rPr>
              <a:t/>
            </a:r>
            <a:br>
              <a:rPr lang="en-US" dirty="0" smtClean="0">
                <a:latin typeface="Georgia" panose="02040502050405020303" pitchFamily="18" charset="0"/>
              </a:rPr>
            </a:br>
            <a:r>
              <a:rPr lang="en-US" dirty="0" smtClean="0">
                <a:latin typeface="Georgia" panose="02040502050405020303" pitchFamily="18" charset="0"/>
              </a:rPr>
              <a:t>Domestic Workers United</a:t>
            </a:r>
          </a:p>
          <a:p>
            <a:r>
              <a:rPr lang="en-US" b="1" dirty="0" smtClean="0">
                <a:latin typeface="Georgia" panose="02040502050405020303" pitchFamily="18" charset="0"/>
              </a:rPr>
              <a:t>Linda </a:t>
            </a:r>
            <a:r>
              <a:rPr lang="en-US" b="1" dirty="0" err="1">
                <a:latin typeface="Georgia" panose="02040502050405020303" pitchFamily="18" charset="0"/>
              </a:rPr>
              <a:t>Oalican</a:t>
            </a:r>
            <a:r>
              <a:rPr lang="en-US" dirty="0">
                <a:latin typeface="Georgia" panose="02040502050405020303" pitchFamily="18" charset="0"/>
              </a:rPr>
              <a:t/>
            </a:r>
            <a:br>
              <a:rPr lang="en-US" dirty="0">
                <a:latin typeface="Georgia" panose="02040502050405020303" pitchFamily="18" charset="0"/>
              </a:rPr>
            </a:br>
            <a:r>
              <a:rPr lang="en-US" dirty="0" err="1" smtClean="0">
                <a:latin typeface="Georgia" panose="02040502050405020303" pitchFamily="18" charset="0"/>
              </a:rPr>
              <a:t>Damayan</a:t>
            </a:r>
            <a:endParaRPr lang="en-US" sz="1000" dirty="0" smtClean="0">
              <a:latin typeface="Georgia" panose="02040502050405020303" pitchFamily="18" charset="0"/>
            </a:endParaRPr>
          </a:p>
          <a:p>
            <a:r>
              <a:rPr lang="en-US" b="1" dirty="0">
                <a:latin typeface="Georgia" panose="02040502050405020303" pitchFamily="18" charset="0"/>
              </a:rPr>
              <a:t>Christine Lewis</a:t>
            </a:r>
            <a:r>
              <a:rPr lang="en-US" dirty="0">
                <a:latin typeface="Georgia" panose="02040502050405020303" pitchFamily="18" charset="0"/>
              </a:rPr>
              <a:t/>
            </a:r>
            <a:br>
              <a:rPr lang="en-US" dirty="0">
                <a:latin typeface="Georgia" panose="02040502050405020303" pitchFamily="18" charset="0"/>
              </a:rPr>
            </a:br>
            <a:r>
              <a:rPr lang="en-US" dirty="0">
                <a:latin typeface="Georgia" panose="02040502050405020303" pitchFamily="18" charset="0"/>
              </a:rPr>
              <a:t>Domestic Workers United </a:t>
            </a:r>
            <a:endParaRPr lang="en-US" dirty="0" smtClean="0">
              <a:latin typeface="Georgia" panose="02040502050405020303" pitchFamily="18" charset="0"/>
            </a:endParaRPr>
          </a:p>
          <a:p>
            <a:r>
              <a:rPr lang="en-US" b="1" dirty="0" smtClean="0">
                <a:latin typeface="Georgia" panose="02040502050405020303" pitchFamily="18" charset="0"/>
              </a:rPr>
              <a:t>KC Wagner                                                                        </a:t>
            </a:r>
            <a:r>
              <a:rPr lang="en-US" dirty="0" smtClean="0">
                <a:latin typeface="Georgia" panose="02040502050405020303" pitchFamily="18" charset="0"/>
              </a:rPr>
              <a:t>Worker Institute at Cornell</a:t>
            </a:r>
            <a:endParaRPr lang="en-US" b="1" dirty="0" smtClean="0">
              <a:latin typeface="Georgia" panose="02040502050405020303" pitchFamily="18" charset="0"/>
            </a:endParaRPr>
          </a:p>
          <a:p>
            <a:r>
              <a:rPr lang="en-US" b="1" dirty="0" smtClean="0">
                <a:latin typeface="Georgia" panose="02040502050405020303" pitchFamily="18" charset="0"/>
              </a:rPr>
              <a:t>Sanjay Pinto                                                                      </a:t>
            </a:r>
            <a:r>
              <a:rPr lang="en-US" dirty="0" smtClean="0">
                <a:latin typeface="Georgia" panose="02040502050405020303" pitchFamily="18" charset="0"/>
              </a:rPr>
              <a:t>Worker </a:t>
            </a:r>
            <a:r>
              <a:rPr lang="en-US" dirty="0">
                <a:latin typeface="Georgia" panose="02040502050405020303" pitchFamily="18" charset="0"/>
              </a:rPr>
              <a:t>Institute at </a:t>
            </a:r>
            <a:r>
              <a:rPr lang="en-US" dirty="0" smtClean="0">
                <a:latin typeface="Georgia" panose="02040502050405020303" pitchFamily="18" charset="0"/>
              </a:rPr>
              <a:t>Cornell, Rutgers SMLR</a:t>
            </a:r>
            <a:r>
              <a:rPr lang="en-US" dirty="0">
                <a:latin typeface="Georgia" panose="02040502050405020303" pitchFamily="18" charset="0"/>
              </a:rPr>
              <a:t/>
            </a:r>
            <a:br>
              <a:rPr lang="en-US" dirty="0">
                <a:latin typeface="Georgia" panose="02040502050405020303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9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17037" y="815813"/>
            <a:ext cx="8229600" cy="1143000"/>
          </a:xfrm>
        </p:spPr>
        <p:txBody>
          <a:bodyPr>
            <a:normAutofit fontScale="90000"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>Nanny </a:t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>training</a:t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>snapshot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55779" y="2507587"/>
            <a:ext cx="2939143" cy="3072119"/>
          </a:xfrm>
        </p:spPr>
        <p:txBody>
          <a:bodyPr>
            <a:noAutofit/>
          </a:bodyPr>
          <a:lstStyle/>
          <a:p>
            <a:r>
              <a:rPr lang="en-US" sz="1600" dirty="0" smtClean="0">
                <a:latin typeface="Georgia" panose="02040502050405020303" pitchFamily="18" charset="0"/>
              </a:rPr>
              <a:t>35-hour trainings covering childcare and worker rights skill building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Since 2007, over 350 participants have received 7,500 hours of training and a certificate of attendance from Cornell ILR and Cornell Cooperative Extension </a:t>
            </a:r>
            <a:endParaRPr lang="en-US" sz="1600" dirty="0">
              <a:latin typeface="Georgia" panose="02040502050405020303" pitchFamily="18" charset="0"/>
            </a:endParaRPr>
          </a:p>
        </p:txBody>
      </p:sp>
      <p:pic>
        <p:nvPicPr>
          <p:cNvPr id="9" name="Content Placeholder 4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14844" r="21398" b="14844"/>
          <a:stretch/>
        </p:blipFill>
        <p:spPr bwMode="auto">
          <a:xfrm>
            <a:off x="3694922" y="1018267"/>
            <a:ext cx="5010539" cy="3464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840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06215" y="532900"/>
            <a:ext cx="8229600" cy="1143000"/>
          </a:xfrm>
        </p:spPr>
        <p:txBody>
          <a:bodyPr>
            <a:normAutofit fontScale="90000"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>
                <a:latin typeface="Georgia" panose="02040502050405020303" pitchFamily="18" charset="0"/>
              </a:rPr>
              <a:t/>
            </a:r>
            <a:br>
              <a:rPr lang="en-US" b="1" dirty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>Partners</a:t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408200"/>
            <a:ext cx="3453477" cy="429991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latin typeface="Georgia" panose="02040502050405020303" pitchFamily="18" charset="0"/>
              </a:rPr>
              <a:t>Nanny </a:t>
            </a:r>
            <a:r>
              <a:rPr lang="en-US" sz="1600" dirty="0" smtClean="0">
                <a:latin typeface="Georgia" panose="02040502050405020303" pitchFamily="18" charset="0"/>
              </a:rPr>
              <a:t>trainings have grown </a:t>
            </a:r>
            <a:r>
              <a:rPr lang="en-US" sz="1600" dirty="0">
                <a:latin typeface="Georgia" panose="02040502050405020303" pitchFamily="18" charset="0"/>
              </a:rPr>
              <a:t>out of the vision of NYC domestic worker </a:t>
            </a:r>
            <a:r>
              <a:rPr lang="en-US" sz="1600" dirty="0" smtClean="0">
                <a:latin typeface="Georgia" panose="02040502050405020303" pitchFamily="18" charset="0"/>
              </a:rPr>
              <a:t>organizations </a:t>
            </a:r>
            <a:r>
              <a:rPr lang="en-US" sz="1600" dirty="0">
                <a:latin typeface="Georgia" panose="02040502050405020303" pitchFamily="18" charset="0"/>
              </a:rPr>
              <a:t>Domestic Workers United, Adhikaar, Damayan, Beyond Care and </a:t>
            </a:r>
            <a:r>
              <a:rPr lang="en-US" sz="1600" dirty="0" smtClean="0">
                <a:latin typeface="Georgia" panose="02040502050405020303" pitchFamily="18" charset="0"/>
              </a:rPr>
              <a:t>the </a:t>
            </a:r>
            <a:r>
              <a:rPr lang="en-US" sz="1600" dirty="0">
                <a:latin typeface="Georgia" panose="02040502050405020303" pitchFamily="18" charset="0"/>
              </a:rPr>
              <a:t>National Domestic Workers Alliance (NDWA</a:t>
            </a:r>
            <a:r>
              <a:rPr lang="en-US" sz="1600" dirty="0" smtClean="0">
                <a:latin typeface="Georgia" panose="02040502050405020303" pitchFamily="18" charset="0"/>
              </a:rPr>
              <a:t>).</a:t>
            </a:r>
            <a:endParaRPr lang="en-US" sz="16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1600" dirty="0">
              <a:latin typeface="Georgia" panose="0204050205040502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latin typeface="Georgia" panose="02040502050405020303" pitchFamily="18" charset="0"/>
              </a:rPr>
              <a:t>Educational </a:t>
            </a:r>
            <a:r>
              <a:rPr lang="en-US" sz="1600" dirty="0" smtClean="0">
                <a:latin typeface="Georgia" panose="02040502050405020303" pitchFamily="18" charset="0"/>
              </a:rPr>
              <a:t>partners and allies include </a:t>
            </a:r>
            <a:r>
              <a:rPr lang="en-US" sz="1600" dirty="0">
                <a:latin typeface="Georgia" panose="02040502050405020303" pitchFamily="18" charset="0"/>
              </a:rPr>
              <a:t>Cornell Weill Medical, </a:t>
            </a:r>
            <a:r>
              <a:rPr lang="en-US" sz="1600" dirty="0" smtClean="0">
                <a:latin typeface="Georgia" panose="02040502050405020303" pitchFamily="18" charset="0"/>
              </a:rPr>
              <a:t>the Red </a:t>
            </a:r>
            <a:r>
              <a:rPr lang="en-US" sz="1600" dirty="0">
                <a:latin typeface="Georgia" panose="02040502050405020303" pitchFamily="18" charset="0"/>
              </a:rPr>
              <a:t>Cross, NYCOSH, UFT Teachers Center, </a:t>
            </a:r>
            <a:r>
              <a:rPr lang="en-US" sz="1600" dirty="0" smtClean="0">
                <a:latin typeface="Georgia" panose="02040502050405020303" pitchFamily="18" charset="0"/>
              </a:rPr>
              <a:t>and local </a:t>
            </a:r>
            <a:r>
              <a:rPr lang="en-US" sz="1600" dirty="0">
                <a:latin typeface="Georgia" panose="02040502050405020303" pitchFamily="18" charset="0"/>
              </a:rPr>
              <a:t>community organizations with </a:t>
            </a:r>
            <a:r>
              <a:rPr lang="en-US" sz="1600" dirty="0" smtClean="0">
                <a:latin typeface="Georgia" panose="02040502050405020303" pitchFamily="18" charset="0"/>
              </a:rPr>
              <a:t>expertise.</a:t>
            </a:r>
            <a:endParaRPr lang="en-US" sz="1600" dirty="0">
              <a:latin typeface="Georgia" panose="02040502050405020303" pitchFamily="18" charset="0"/>
            </a:endParaRPr>
          </a:p>
        </p:txBody>
      </p:sp>
      <p:pic>
        <p:nvPicPr>
          <p:cNvPr id="9" name="Picture 2" descr="C:\Users\kcw8\Desktop\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640" y="634426"/>
            <a:ext cx="2253677" cy="80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kcw8\Desktop\beyondCare_Logo_LrgTagWeb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088" y="1504589"/>
            <a:ext cx="2381250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kcw8\Desktop\Logo_sm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29" y="2884136"/>
            <a:ext cx="2908300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s://gallery.mailchimp.com/9493d18181958baec8515c365/images/dwu_email_banner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197" y="4025137"/>
            <a:ext cx="2921000" cy="99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09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59837" y="521526"/>
            <a:ext cx="8229600" cy="1143000"/>
          </a:xfrm>
        </p:spPr>
        <p:txBody>
          <a:bodyPr>
            <a:normAutofit fontScale="90000"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>
                <a:latin typeface="Georgia" panose="02040502050405020303" pitchFamily="18" charset="0"/>
              </a:rPr>
              <a:t/>
            </a:r>
            <a:br>
              <a:rPr lang="en-US" b="1" dirty="0">
                <a:latin typeface="Georgia" panose="02040502050405020303" pitchFamily="18" charset="0"/>
              </a:rPr>
            </a:br>
            <a:r>
              <a:rPr lang="en-US" sz="4000" b="1" dirty="0" smtClean="0">
                <a:latin typeface="Georgia" panose="02040502050405020303" pitchFamily="18" charset="0"/>
              </a:rPr>
              <a:t>Leveraging institutional power</a:t>
            </a:r>
            <a:r>
              <a:rPr lang="en-US" sz="2800" b="1" dirty="0" smtClean="0">
                <a:latin typeface="Georgia" panose="02040502050405020303" pitchFamily="18" charset="0"/>
              </a:rPr>
              <a:t/>
            </a:r>
            <a:br>
              <a:rPr lang="en-US" sz="2800" b="1" dirty="0" smtClean="0">
                <a:latin typeface="Georgia" panose="02040502050405020303" pitchFamily="18" charset="0"/>
              </a:rPr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393465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latin typeface="Georgia" panose="02040502050405020303" pitchFamily="18" charset="0"/>
              </a:rPr>
              <a:t>Worker Institute </a:t>
            </a:r>
            <a:r>
              <a:rPr lang="en-US" b="1" dirty="0" smtClean="0">
                <a:latin typeface="Georgia" panose="02040502050405020303" pitchFamily="18" charset="0"/>
              </a:rPr>
              <a:t>core value:</a:t>
            </a:r>
            <a:endParaRPr lang="en-US" b="1" dirty="0">
              <a:latin typeface="Georgia" panose="02040502050405020303" pitchFamily="18" charset="0"/>
            </a:endParaRP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“worker </a:t>
            </a:r>
            <a:r>
              <a:rPr lang="en-US" dirty="0">
                <a:latin typeface="Georgia" panose="02040502050405020303" pitchFamily="18" charset="0"/>
              </a:rPr>
              <a:t>rights and collective representation are vital to a fair economy, robust democracy and just society” </a:t>
            </a:r>
            <a:endParaRPr lang="en-US" dirty="0" smtClean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dirty="0">
              <a:latin typeface="Georgia" panose="02040502050405020303" pitchFamily="18" charset="0"/>
            </a:endParaRPr>
          </a:p>
          <a:p>
            <a:r>
              <a:rPr lang="en-US" b="1" dirty="0" smtClean="0">
                <a:latin typeface="Georgia" panose="02040502050405020303" pitchFamily="18" charset="0"/>
              </a:rPr>
              <a:t>Nanny trainings: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Draw on university experience in adult education to provide needed skills for domestic workers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Leverage the university’s institutional credibility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Provide support for a key programmatic area of local worker centers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Create an opportunity to collaborate with other educators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Through related research, provide a basis for assessing impact</a:t>
            </a:r>
          </a:p>
        </p:txBody>
      </p:sp>
    </p:spTree>
    <p:extLst>
      <p:ext uri="{BB962C8B-B14F-4D97-AF65-F5344CB8AC3E}">
        <p14:creationId xmlns:p14="http://schemas.microsoft.com/office/powerpoint/2010/main" val="123013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11936" y="2479655"/>
            <a:ext cx="7327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Georgia" panose="02040502050405020303" pitchFamily="18" charset="0"/>
              </a:rPr>
              <a:t>Assessing </a:t>
            </a:r>
            <a:r>
              <a:rPr lang="en-US" sz="3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impact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2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457200" y="180530"/>
            <a:ext cx="8229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latin typeface="Georgia" panose="02040502050405020303" pitchFamily="18" charset="0"/>
              </a:rPr>
              <a:t>Connecting the dots…</a:t>
            </a:r>
            <a:endParaRPr lang="en-US" sz="4000" b="1" dirty="0">
              <a:latin typeface="Georgia" panose="02040502050405020303" pitchFamily="18" charset="0"/>
            </a:endParaRPr>
          </a:p>
        </p:txBody>
      </p:sp>
      <p:sp>
        <p:nvSpPr>
          <p:cNvPr id="8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347473"/>
            <a:ext cx="3293706" cy="42409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Georgia" panose="02040502050405020303" pitchFamily="18" charset="0"/>
              </a:rPr>
              <a:t>How can training and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education</a:t>
            </a:r>
            <a:r>
              <a:rPr lang="en-US" dirty="0" smtClean="0">
                <a:latin typeface="Georgia" panose="02040502050405020303" pitchFamily="18" charset="0"/>
              </a:rPr>
              <a:t> in the domestic work industry… 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help to improve conditions for people whose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labor</a:t>
            </a:r>
            <a:r>
              <a:rPr lang="en-US" dirty="0" smtClean="0">
                <a:latin typeface="Georgia" panose="02040502050405020303" pitchFamily="18" charset="0"/>
              </a:rPr>
              <a:t> is devalued?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build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community</a:t>
            </a:r>
            <a:r>
              <a:rPr lang="en-US" dirty="0" smtClean="0">
                <a:latin typeface="Georgia" panose="02040502050405020303" pitchFamily="18" charset="0"/>
              </a:rPr>
              <a:t> among people who face isolation at the workplace?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provide one set of resources for better navigating a context marked by exclusions based on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race</a:t>
            </a:r>
            <a:r>
              <a:rPr lang="en-US" dirty="0" smtClean="0">
                <a:latin typeface="Georgia" panose="02040502050405020303" pitchFamily="18" charset="0"/>
              </a:rPr>
              <a:t>?</a:t>
            </a:r>
          </a:p>
          <a:p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9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003610" y="1888769"/>
            <a:ext cx="4038600" cy="274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11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28220"/>
            <a:ext cx="8229600" cy="1143000"/>
          </a:xfrm>
        </p:spPr>
        <p:txBody>
          <a:bodyPr>
            <a:normAutofit fontScale="90000"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sz="3600" b="1" dirty="0">
                <a:latin typeface="Georgia" panose="02040502050405020303" pitchFamily="18" charset="0"/>
              </a:rPr>
              <a:t>Different dimensions of education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96871"/>
            <a:ext cx="8229600" cy="3377185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latin typeface="Georgia" panose="02040502050405020303" pitchFamily="18" charset="0"/>
              </a:rPr>
              <a:t>Knowledge and skills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Nutrition 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C</a:t>
            </a:r>
            <a:r>
              <a:rPr lang="en-US" dirty="0" smtClean="0">
                <a:latin typeface="Georgia" panose="02040502050405020303" pitchFamily="18" charset="0"/>
              </a:rPr>
              <a:t>hild development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Child safety</a:t>
            </a:r>
          </a:p>
          <a:p>
            <a:r>
              <a:rPr lang="en-US" b="1" dirty="0" smtClean="0">
                <a:latin typeface="Georgia" panose="02040502050405020303" pitchFamily="18" charset="0"/>
              </a:rPr>
              <a:t>Awareness of basic rights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Strategies for negotiating with employers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Familiarity with provisions of NY Domestic Worker Bill of Rights</a:t>
            </a:r>
            <a:endParaRPr lang="en-US" dirty="0">
              <a:latin typeface="Georgia" panose="02040502050405020303" pitchFamily="18" charset="0"/>
            </a:endParaRPr>
          </a:p>
          <a:p>
            <a:r>
              <a:rPr lang="en-US" b="1" dirty="0" smtClean="0">
                <a:latin typeface="Georgia" panose="02040502050405020303" pitchFamily="18" charset="0"/>
              </a:rPr>
              <a:t>Political </a:t>
            </a:r>
            <a:r>
              <a:rPr lang="en-US" b="1" dirty="0">
                <a:latin typeface="Georgia" panose="02040502050405020303" pitchFamily="18" charset="0"/>
              </a:rPr>
              <a:t>education </a:t>
            </a:r>
            <a:endParaRPr lang="en-US" dirty="0">
              <a:latin typeface="Georgia" panose="02040502050405020303" pitchFamily="18" charset="0"/>
            </a:endParaRP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Understanding the role of organizing in building power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Developing an analysis of inequality and its causes</a:t>
            </a:r>
          </a:p>
          <a:p>
            <a:pPr lvl="1"/>
            <a:endParaRPr lang="en-US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20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>
                <a:latin typeface="Georgia" panose="02040502050405020303" pitchFamily="18" charset="0"/>
              </a:rPr>
              <a:t>K</a:t>
            </a:r>
            <a:r>
              <a:rPr lang="en-US" sz="4000" b="1" dirty="0" smtClean="0">
                <a:latin typeface="Georgia" panose="02040502050405020303" pitchFamily="18" charset="0"/>
              </a:rPr>
              <a:t>ey research questions</a:t>
            </a:r>
            <a:endParaRPr lang="en-US" sz="4000" b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latin typeface="Georgia" panose="02040502050405020303" pitchFamily="18" charset="0"/>
              </a:rPr>
              <a:t>1. What do participants learn?</a:t>
            </a:r>
          </a:p>
          <a:p>
            <a:pPr lvl="1"/>
            <a:r>
              <a:rPr lang="en-US" sz="2400" dirty="0" smtClean="0">
                <a:latin typeface="Georgia" panose="02040502050405020303" pitchFamily="18" charset="0"/>
              </a:rPr>
              <a:t>Childcare-related skills</a:t>
            </a:r>
          </a:p>
          <a:p>
            <a:pPr lvl="1"/>
            <a:r>
              <a:rPr lang="en-US" sz="2400" dirty="0" smtClean="0">
                <a:latin typeface="Georgia" panose="02040502050405020303" pitchFamily="18" charset="0"/>
              </a:rPr>
              <a:t>Rights and negotiation strategies</a:t>
            </a:r>
            <a:endParaRPr lang="en-US" sz="2400" dirty="0">
              <a:latin typeface="Georgia" panose="02040502050405020303" pitchFamily="18" charset="0"/>
            </a:endParaRPr>
          </a:p>
          <a:p>
            <a:pPr lvl="1"/>
            <a:endParaRPr lang="en-US" dirty="0" smtClean="0">
              <a:latin typeface="Georgia" panose="02040502050405020303" pitchFamily="18" charset="0"/>
            </a:endParaRPr>
          </a:p>
          <a:p>
            <a:r>
              <a:rPr lang="en-US" sz="2800" b="1" dirty="0" smtClean="0">
                <a:latin typeface="Georgia" panose="02040502050405020303" pitchFamily="18" charset="0"/>
              </a:rPr>
              <a:t>2. How does training affect employability?</a:t>
            </a:r>
          </a:p>
          <a:p>
            <a:pPr lvl="1"/>
            <a:r>
              <a:rPr lang="en-US" sz="2400" dirty="0" smtClean="0">
                <a:latin typeface="Georgia" panose="02040502050405020303" pitchFamily="18" charset="0"/>
              </a:rPr>
              <a:t>Ability to find work</a:t>
            </a:r>
          </a:p>
          <a:p>
            <a:pPr lvl="1"/>
            <a:r>
              <a:rPr lang="en-US" sz="2400" dirty="0" smtClean="0">
                <a:latin typeface="Georgia" panose="02040502050405020303" pitchFamily="18" charset="0"/>
              </a:rPr>
              <a:t>Ability to negotiate better terms</a:t>
            </a:r>
            <a:endParaRPr lang="en-US" sz="2400" dirty="0">
              <a:latin typeface="Georgia" panose="020405020504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1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1134" y="274638"/>
            <a:ext cx="8645745" cy="1143000"/>
          </a:xfrm>
        </p:spPr>
        <p:txBody>
          <a:bodyPr>
            <a:normAutofit fontScale="90000"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>Learning outcomes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2844"/>
            <a:ext cx="4038600" cy="3894138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latin typeface="Georgia" panose="02040502050405020303" pitchFamily="18" charset="0"/>
              </a:rPr>
              <a:t>Self-assessments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Participants rate what they know before and after the entire nanny training program</a:t>
            </a:r>
          </a:p>
          <a:p>
            <a:pPr lvl="1"/>
            <a:endParaRPr lang="en-US" dirty="0">
              <a:latin typeface="Georgia" panose="02040502050405020303" pitchFamily="18" charset="0"/>
            </a:endParaRPr>
          </a:p>
          <a:p>
            <a:r>
              <a:rPr lang="en-US" b="1" dirty="0" smtClean="0">
                <a:latin typeface="Georgia" panose="02040502050405020303" pitchFamily="18" charset="0"/>
              </a:rPr>
              <a:t>Pre- and post- quizzes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Administered at the beginning and end of each session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For workers: means of tracking learning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For instructors: means of clarifying learning objectives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For researchers: means of assessing learning outcomes in a more “objective” way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75100" y="1445233"/>
            <a:ext cx="568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Georgia" panose="02040502050405020303" pitchFamily="18" charset="0"/>
              </a:rPr>
              <a:t>Preliminary results from </a:t>
            </a:r>
          </a:p>
          <a:p>
            <a:pPr algn="ctr"/>
            <a:r>
              <a:rPr lang="en-US" b="1" dirty="0" smtClean="0">
                <a:latin typeface="Georgia" panose="02040502050405020303" pitchFamily="18" charset="0"/>
              </a:rPr>
              <a:t>a recent nanny training</a:t>
            </a:r>
            <a:endParaRPr lang="en-US" b="1" dirty="0">
              <a:latin typeface="Georgia" panose="02040502050405020303" pitchFamily="18" charset="0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53910088"/>
              </p:ext>
            </p:extLst>
          </p:nvPr>
        </p:nvGraphicFramePr>
        <p:xfrm>
          <a:off x="4722845" y="2141450"/>
          <a:ext cx="4038600" cy="3009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5022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8229600" cy="1736109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latin typeface="Georgia" panose="02040502050405020303" pitchFamily="18" charset="0"/>
              </a:rPr>
              <a:t>Surveys during the trainings, and follow-up surveys several months later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Objective comparison of wages and employment status at the time of the trainings and afterwards.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In the follow-up surveys, ask participants to rate which skills were most valuable to them and how training shaped their subsequent experience in the industry</a:t>
            </a:r>
          </a:p>
          <a:p>
            <a:pPr lvl="1"/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922268" y="3153747"/>
            <a:ext cx="7009903" cy="2261698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5581"/>
            <a:ext cx="7940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800" b="1" dirty="0" smtClean="0">
                <a:latin typeface="Georgia" panose="02040502050405020303" pitchFamily="18" charset="0"/>
              </a:rPr>
              <a:t>Implications  for employability</a:t>
            </a:r>
            <a:endParaRPr lang="en-US" sz="38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40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521526"/>
            <a:ext cx="8229600" cy="1143000"/>
          </a:xfrm>
        </p:spPr>
        <p:txBody>
          <a:bodyPr>
            <a:normAutofit fontScale="90000"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>What is at stake?</a:t>
            </a:r>
            <a:r>
              <a:rPr lang="en-US" sz="3600" b="1" dirty="0" smtClean="0">
                <a:latin typeface="Georgia" panose="02040502050405020303" pitchFamily="18" charset="0"/>
              </a:rPr>
              <a:t/>
            </a:r>
            <a:br>
              <a:rPr lang="en-US" sz="3600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16872"/>
            <a:ext cx="8229600" cy="3810779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latin typeface="Georgia" panose="02040502050405020303" pitchFamily="18" charset="0"/>
              </a:rPr>
              <a:t>For nannies?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improved working conditions</a:t>
            </a:r>
          </a:p>
          <a:p>
            <a:r>
              <a:rPr lang="en-US" b="1" dirty="0" smtClean="0">
                <a:latin typeface="Georgia" panose="02040502050405020303" pitchFamily="18" charset="0"/>
              </a:rPr>
              <a:t>For employers?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higher-quality services</a:t>
            </a:r>
          </a:p>
          <a:p>
            <a:r>
              <a:rPr lang="en-US" b="1" dirty="0" smtClean="0">
                <a:latin typeface="Georgia" panose="02040502050405020303" pitchFamily="18" charset="0"/>
              </a:rPr>
              <a:t>For worker organizations?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base building and, potentially, income generation</a:t>
            </a:r>
          </a:p>
          <a:p>
            <a:r>
              <a:rPr lang="en-US" b="1" dirty="0" smtClean="0">
                <a:latin typeface="Georgia" panose="02040502050405020303" pitchFamily="18" charset="0"/>
              </a:rPr>
              <a:t>For labor educators?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reaching an underserved segment of the workforce </a:t>
            </a:r>
          </a:p>
          <a:p>
            <a:r>
              <a:rPr lang="en-US" b="1" dirty="0" smtClean="0">
                <a:latin typeface="Georgia" panose="02040502050405020303" pitchFamily="18" charset="0"/>
              </a:rPr>
              <a:t>For policymakers?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p</a:t>
            </a:r>
            <a:r>
              <a:rPr lang="en-US" dirty="0" smtClean="0">
                <a:latin typeface="Georgia" panose="02040502050405020303" pitchFamily="18" charset="0"/>
              </a:rPr>
              <a:t>romoting improved job quality &amp; quality of services in a growing sector of the economy</a:t>
            </a:r>
            <a:endParaRPr lang="en-US" dirty="0">
              <a:latin typeface="Georgia" panose="02040502050405020303" pitchFamily="18" charset="0"/>
            </a:endParaRPr>
          </a:p>
          <a:p>
            <a:pPr lvl="1"/>
            <a:endParaRPr lang="en-US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267" t="14166" r="1849" b="8334"/>
          <a:stretch/>
        </p:blipFill>
        <p:spPr>
          <a:xfrm>
            <a:off x="0" y="5676900"/>
            <a:ext cx="9144000" cy="11811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b="1" dirty="0" smtClean="0">
                <a:latin typeface="Georgia" panose="02040502050405020303" pitchFamily="18" charset="0"/>
              </a:rPr>
              <a:t/>
            </a:r>
            <a:br>
              <a:rPr lang="en-US" b="1" dirty="0" smtClean="0">
                <a:latin typeface="Georgia" panose="02040502050405020303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533400" y="1008315"/>
            <a:ext cx="4572000" cy="4577304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latin typeface="Georgia" panose="02040502050405020303" pitchFamily="18" charset="0"/>
              </a:rPr>
              <a:t>Not just about worker education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Education of employers is also crucially important.</a:t>
            </a:r>
          </a:p>
          <a:p>
            <a:r>
              <a:rPr lang="en-US" b="1" dirty="0" smtClean="0">
                <a:latin typeface="Georgia" panose="02040502050405020303" pitchFamily="18" charset="0"/>
              </a:rPr>
              <a:t>Not just about individual skills and awareness</a:t>
            </a:r>
          </a:p>
          <a:p>
            <a:pPr lvl="1"/>
            <a:r>
              <a:rPr lang="en-US" dirty="0" smtClean="0">
                <a:latin typeface="Georgia" panose="02040502050405020303" pitchFamily="18" charset="0"/>
              </a:rPr>
              <a:t>Need broader education and culture change aimed at placing greater value on caregiving work;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p</a:t>
            </a:r>
            <a:r>
              <a:rPr lang="en-US" dirty="0" smtClean="0">
                <a:latin typeface="Georgia" panose="02040502050405020303" pitchFamily="18" charset="0"/>
              </a:rPr>
              <a:t>ublic supports that enable employers to pay a higher wage;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m</a:t>
            </a:r>
            <a:r>
              <a:rPr lang="en-US" dirty="0" smtClean="0">
                <a:latin typeface="Georgia" panose="02040502050405020303" pitchFamily="18" charset="0"/>
              </a:rPr>
              <a:t>echanisms to ensure that training brings a payoff;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m</a:t>
            </a:r>
            <a:r>
              <a:rPr lang="en-US" dirty="0" smtClean="0">
                <a:latin typeface="Georgia" panose="02040502050405020303" pitchFamily="18" charset="0"/>
              </a:rPr>
              <a:t>inimum wage and other policies that mandate improved conditions across low-wage industries</a:t>
            </a:r>
          </a:p>
          <a:p>
            <a:pPr lvl="1"/>
            <a:endParaRPr lang="en-US" dirty="0" smtClean="0">
              <a:latin typeface="Georgia" panose="02040502050405020303" pitchFamily="18" charset="0"/>
            </a:endParaRPr>
          </a:p>
          <a:p>
            <a:pPr marL="914400" lvl="2" indent="0">
              <a:buNone/>
            </a:pPr>
            <a:endParaRPr lang="en-US" dirty="0" smtClean="0">
              <a:latin typeface="Georgia" panose="02040502050405020303" pitchFamily="18" charset="0"/>
            </a:endParaRPr>
          </a:p>
          <a:p>
            <a:pPr lvl="2"/>
            <a:endParaRPr lang="en-US" dirty="0" smtClean="0">
              <a:latin typeface="Georgia" panose="02040502050405020303" pitchFamily="18" charset="0"/>
            </a:endParaRPr>
          </a:p>
          <a:p>
            <a:pPr lvl="2"/>
            <a:endParaRPr lang="en-US" dirty="0" smtClean="0">
              <a:latin typeface="Georgia" panose="02040502050405020303" pitchFamily="18" charset="0"/>
            </a:endParaRPr>
          </a:p>
          <a:p>
            <a:pPr lvl="1"/>
            <a:endParaRPr lang="en-US" dirty="0" smtClean="0">
              <a:latin typeface="Georgia" panose="02040502050405020303" pitchFamily="18" charset="0"/>
            </a:endParaRPr>
          </a:p>
          <a:p>
            <a:pPr lvl="1"/>
            <a:endParaRPr lang="en-US" dirty="0" smtClean="0">
              <a:latin typeface="Georgia" panose="02040502050405020303" pitchFamily="18" charset="0"/>
            </a:endParaRP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47531" y="1833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Georgia" panose="02040502050405020303" pitchFamily="18" charset="0"/>
              </a:rPr>
              <a:t>A piece of a larger puzzle</a:t>
            </a:r>
            <a:br>
              <a:rPr lang="en-US" sz="3600" b="1" dirty="0" smtClean="0">
                <a:latin typeface="Georgia" panose="02040502050405020303" pitchFamily="18" charset="0"/>
              </a:rPr>
            </a:br>
            <a:endParaRPr lang="en-US" sz="3600" b="1" dirty="0">
              <a:latin typeface="Georgia" panose="02040502050405020303" pitchFamily="18" charset="0"/>
            </a:endParaRPr>
          </a:p>
        </p:txBody>
      </p:sp>
      <p:pic>
        <p:nvPicPr>
          <p:cNvPr id="1032" name="Picture 8" descr="http://dstudio.ubc.ca/files/2012/03/Team-Work-940x94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17638"/>
            <a:ext cx="3127706" cy="312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73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5683</TotalTime>
  <Words>667</Words>
  <Application>Microsoft Office PowerPoint</Application>
  <PresentationFormat>On-screen Show (4:3)</PresentationFormat>
  <Paragraphs>113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Georgia</vt:lpstr>
      <vt:lpstr>Office Theme</vt:lpstr>
      <vt:lpstr>Training &amp; Education in the Domestic Work Industry</vt:lpstr>
      <vt:lpstr>PowerPoint Presentation</vt:lpstr>
      <vt:lpstr>     Panel members      </vt:lpstr>
      <vt:lpstr>    Nanny  training snapshot    </vt:lpstr>
      <vt:lpstr>    Partners     </vt:lpstr>
      <vt:lpstr>    Leveraging institutional power     </vt:lpstr>
      <vt:lpstr>        </vt:lpstr>
      <vt:lpstr>        </vt:lpstr>
      <vt:lpstr>    Different dimensions of education    </vt:lpstr>
      <vt:lpstr>Key research questions</vt:lpstr>
      <vt:lpstr>   Learning outcomes   </vt:lpstr>
      <vt:lpstr>        </vt:lpstr>
      <vt:lpstr>     What is at stake?      </vt:lpstr>
      <vt:lpstr>        </vt:lpstr>
    </vt:vector>
  </TitlesOfParts>
  <Company>Cornell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Prerna Sampat</dc:creator>
  <cp:lastModifiedBy>Sanjay Pinto</cp:lastModifiedBy>
  <cp:revision>40</cp:revision>
  <cp:lastPrinted>2016-04-13T17:56:59Z</cp:lastPrinted>
  <dcterms:created xsi:type="dcterms:W3CDTF">2016-03-03T18:17:31Z</dcterms:created>
  <dcterms:modified xsi:type="dcterms:W3CDTF">2016-04-19T16:04:46Z</dcterms:modified>
</cp:coreProperties>
</file>